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8"/>
  </p:notesMasterIdLst>
  <p:sldIdLst>
    <p:sldId id="592" r:id="rId2"/>
    <p:sldId id="593" r:id="rId3"/>
    <p:sldId id="619" r:id="rId4"/>
    <p:sldId id="620" r:id="rId5"/>
    <p:sldId id="607" r:id="rId6"/>
    <p:sldId id="595" r:id="rId7"/>
    <p:sldId id="448" r:id="rId8"/>
    <p:sldId id="603" r:id="rId9"/>
    <p:sldId id="608" r:id="rId10"/>
    <p:sldId id="609" r:id="rId11"/>
    <p:sldId id="612" r:id="rId12"/>
    <p:sldId id="610" r:id="rId13"/>
    <p:sldId id="614" r:id="rId14"/>
    <p:sldId id="618" r:id="rId15"/>
    <p:sldId id="613" r:id="rId16"/>
    <p:sldId id="615" r:id="rId17"/>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008F00"/>
    <a:srgbClr val="FF8A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64"/>
    <p:restoredTop sz="59940"/>
  </p:normalViewPr>
  <p:slideViewPr>
    <p:cSldViewPr snapToGrid="0">
      <p:cViewPr varScale="1">
        <p:scale>
          <a:sx n="62" d="100"/>
          <a:sy n="62" d="100"/>
        </p:scale>
        <p:origin x="109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167"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0" i="0" dirty="0">
                <a:solidFill>
                  <a:srgbClr val="1D1C1D"/>
                </a:solidFill>
                <a:effectLst/>
                <a:highlight>
                  <a:srgbClr val="F8F8F8"/>
                </a:highlight>
                <a:latin typeface="Slack-Lato"/>
              </a:rPr>
              <a:t>Experimental evolution is a powerful way to probe the genetic basis of rapid adaptation. However, finding and implementing a computational pipeline for processing and analyzing sequencing data can be difficult for newcomers.</a:t>
            </a:r>
          </a:p>
          <a:p>
            <a:endParaRPr lang="en-US" b="0" i="0" dirty="0">
              <a:solidFill>
                <a:srgbClr val="1D1C1D"/>
              </a:solidFill>
              <a:effectLst/>
              <a:highlight>
                <a:srgbClr val="F8F8F8"/>
              </a:highlight>
              <a:latin typeface="Slack-Lato"/>
            </a:endParaRPr>
          </a:p>
          <a:p>
            <a:r>
              <a:rPr lang="en-US" b="0" i="0" dirty="0">
                <a:solidFill>
                  <a:srgbClr val="1D1C1D"/>
                </a:solidFill>
                <a:effectLst/>
                <a:highlight>
                  <a:srgbClr val="F8F8F8"/>
                </a:highlight>
                <a:latin typeface="Slack-Lato"/>
              </a:rPr>
              <a:t>In this course, we will explore the key concepts of these high-powered experiments, and then together, we will analyze real experimental evolution data generated from our studies of yeast and fruit flies.</a:t>
            </a:r>
          </a:p>
          <a:p>
            <a:endParaRPr lang="en-US" b="0" i="0" dirty="0">
              <a:solidFill>
                <a:srgbClr val="1D1C1D"/>
              </a:solidFill>
              <a:effectLst/>
              <a:highlight>
                <a:srgbClr val="F8F8F8"/>
              </a:highlight>
              <a:latin typeface="Slack-Lato"/>
            </a:endParaRPr>
          </a:p>
          <a:p>
            <a:r>
              <a:rPr lang="en-US" b="0" i="0" dirty="0">
                <a:solidFill>
                  <a:srgbClr val="1D1C1D"/>
                </a:solidFill>
                <a:effectLst/>
                <a:highlight>
                  <a:srgbClr val="F8F8F8"/>
                </a:highlight>
                <a:latin typeface="Slack-Lato"/>
              </a:rPr>
              <a:t>As the course starts, I would like to provide some background on experimental evolution, how I used experimental evolution in my research, and will go through types of analyses and corresponding teaching modules next week </a:t>
            </a:r>
            <a:endParaRPr lang="en-US" dirty="0"/>
          </a:p>
        </p:txBody>
      </p:sp>
    </p:spTree>
    <p:extLst>
      <p:ext uri="{BB962C8B-B14F-4D97-AF65-F5344CB8AC3E}">
        <p14:creationId xmlns:p14="http://schemas.microsoft.com/office/powerpoint/2010/main" val="30235416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1" dirty="0"/>
              <a:t>Genetic Variation in Organophosphate Resistance in the inbred lines</a:t>
            </a:r>
          </a:p>
          <a:p>
            <a:pPr marL="158750" indent="0">
              <a:buNone/>
            </a:pPr>
            <a:endParaRPr lang="en-US" dirty="0"/>
          </a:p>
          <a:p>
            <a:pPr marL="457200" indent="-298450">
              <a:buFontTx/>
              <a:buChar char="-"/>
            </a:pPr>
            <a:r>
              <a:rPr lang="en-US" dirty="0"/>
              <a:t>The panel of inbred lines were originally collected at an orchard in Pennsylvania</a:t>
            </a:r>
          </a:p>
          <a:p>
            <a:pPr marL="457200" indent="-298450">
              <a:buFontTx/>
              <a:buChar char="-"/>
            </a:pPr>
            <a:r>
              <a:rPr lang="en-US" dirty="0"/>
              <a:t>The panel includes fully sequenced inbred lines with standing genetic variation for organophosphate resistance.</a:t>
            </a:r>
          </a:p>
          <a:p>
            <a:pPr marL="457200" indent="-298450">
              <a:buFontTx/>
              <a:buChar char="-"/>
            </a:pPr>
            <a:r>
              <a:rPr lang="en-US" dirty="0"/>
              <a:t>Acetylcholinesterase, encoded by the </a:t>
            </a:r>
            <a:r>
              <a:rPr lang="en-US" i="1" dirty="0"/>
              <a:t>Ace</a:t>
            </a:r>
            <a:r>
              <a:rPr lang="en-US" dirty="0"/>
              <a:t> gene, is targeted by organophosphate insecticides.</a:t>
            </a:r>
          </a:p>
          <a:p>
            <a:pPr marL="457200" indent="-298450">
              <a:buFontTx/>
              <a:buChar char="-"/>
            </a:pPr>
            <a:r>
              <a:rPr lang="en-US" dirty="0"/>
              <a:t>Four known resistance mutations are known.</a:t>
            </a:r>
          </a:p>
          <a:p>
            <a:pPr marL="457200" indent="-298450">
              <a:buFontTx/>
              <a:buChar char="-"/>
            </a:pPr>
            <a:r>
              <a:rPr lang="en-US" dirty="0"/>
              <a:t>Our panel segregates for three resistant </a:t>
            </a:r>
            <a:r>
              <a:rPr lang="en-US" i="1" dirty="0"/>
              <a:t>Ace</a:t>
            </a:r>
            <a:r>
              <a:rPr lang="en-US" dirty="0"/>
              <a:t> alleles (yellow, purple, and orange)</a:t>
            </a:r>
          </a:p>
          <a:p>
            <a:endParaRPr lang="en-US" dirty="0"/>
          </a:p>
        </p:txBody>
      </p:sp>
    </p:spTree>
    <p:extLst>
      <p:ext uri="{BB962C8B-B14F-4D97-AF65-F5344CB8AC3E}">
        <p14:creationId xmlns:p14="http://schemas.microsoft.com/office/powerpoint/2010/main" val="19079143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457200" indent="-298450"/>
            <a:r>
              <a:rPr lang="en-US" b="1" dirty="0"/>
              <a:t>Experimental Design and application of malathion</a:t>
            </a:r>
          </a:p>
          <a:p>
            <a:pPr marL="158750" indent="0">
              <a:buNone/>
            </a:pPr>
            <a:endParaRPr lang="en-US" dirty="0"/>
          </a:p>
          <a:p>
            <a:pPr marL="457200" indent="-298450">
              <a:buFontTx/>
              <a:buChar char="-"/>
            </a:pPr>
            <a:r>
              <a:rPr lang="en-US" dirty="0"/>
              <a:t>The panel of inbred lines carrying sensitive (</a:t>
            </a:r>
            <a:r>
              <a:rPr lang="en-US" dirty="0" err="1"/>
              <a:t>AceS</a:t>
            </a:r>
            <a:r>
              <a:rPr lang="en-US" dirty="0"/>
              <a:t>) or resistant (AceR1, AceR2, AceR3) Ace alleles were used to construct an outbred baseline population. </a:t>
            </a:r>
          </a:p>
          <a:p>
            <a:pPr marL="457200" indent="-298450">
              <a:buFontTx/>
              <a:buChar char="-"/>
            </a:pPr>
            <a:r>
              <a:rPr lang="en-US" dirty="0"/>
              <a:t>The baseline population was used to found each of the 20 mesocosm cages with 500 males and 500 females.</a:t>
            </a:r>
          </a:p>
          <a:p>
            <a:pPr marL="457200" indent="-298450">
              <a:buFontTx/>
              <a:buChar char="-"/>
            </a:pPr>
            <a:r>
              <a:rPr lang="en-US" dirty="0"/>
              <a:t>During the establishment phase, no malathion was applied. </a:t>
            </a:r>
          </a:p>
          <a:p>
            <a:pPr marL="457200" indent="-298450">
              <a:buFontTx/>
              <a:buChar char="-"/>
            </a:pPr>
            <a:r>
              <a:rPr lang="en-US" dirty="0"/>
              <a:t>During the treatment phase, 10 populations were treated with malathion (2.5ppm malathion light grey, 7.5ppm malathion dark grey). </a:t>
            </a:r>
          </a:p>
          <a:p>
            <a:pPr marL="457200" indent="-298450">
              <a:buFontTx/>
              <a:buChar char="-"/>
            </a:pPr>
            <a:r>
              <a:rPr lang="en-US" dirty="0"/>
              <a:t>Throughout the experiment, we performed sampling (eight timepoints, vertical black arrows) every 1- 2 generations.</a:t>
            </a:r>
          </a:p>
          <a:p>
            <a:pPr marL="457200" indent="-298450">
              <a:buFontTx/>
              <a:buChar char="-"/>
            </a:pPr>
            <a:endParaRPr lang="en-US" dirty="0"/>
          </a:p>
          <a:p>
            <a:pPr marL="457200" indent="-298450">
              <a:buFontTx/>
              <a:buChar char="-"/>
            </a:pPr>
            <a:endParaRPr lang="en-US" dirty="0"/>
          </a:p>
          <a:p>
            <a:pPr marL="457200" indent="-298450"/>
            <a:r>
              <a:rPr lang="en-US" b="1" dirty="0"/>
              <a:t>Data Collection</a:t>
            </a:r>
            <a:endParaRPr lang="en-US" dirty="0"/>
          </a:p>
          <a:p>
            <a:pPr marL="457200" indent="-298450">
              <a:buFontTx/>
              <a:buChar char="-"/>
            </a:pPr>
            <a:r>
              <a:rPr lang="en-US" dirty="0"/>
              <a:t>Estimated adult population sizes over four months.</a:t>
            </a:r>
          </a:p>
          <a:p>
            <a:pPr marL="457200" indent="-298450">
              <a:buFontTx/>
              <a:buChar char="-"/>
            </a:pPr>
            <a:endParaRPr lang="en-US" b="1" dirty="0"/>
          </a:p>
          <a:p>
            <a:pPr marL="457200" indent="-298450"/>
            <a:r>
              <a:rPr lang="en-US" b="1" dirty="0"/>
              <a:t>Phenotypic Analysis</a:t>
            </a:r>
            <a:endParaRPr lang="en-US" dirty="0"/>
          </a:p>
          <a:p>
            <a:pPr marL="457200" indent="-298450">
              <a:buFontTx/>
              <a:buChar char="-"/>
            </a:pPr>
            <a:r>
              <a:rPr lang="en-US" dirty="0"/>
              <a:t>Collected eggs from each cage and reared them under common lab conditions for a generations.</a:t>
            </a:r>
          </a:p>
          <a:p>
            <a:pPr marL="457200" indent="-298450">
              <a:buFontTx/>
              <a:buChar char="-"/>
            </a:pPr>
            <a:r>
              <a:rPr lang="en-US" dirty="0"/>
              <a:t>Measured evolution of malathion resistance.</a:t>
            </a:r>
          </a:p>
          <a:p>
            <a:pPr marL="457200" indent="-298450">
              <a:buFontTx/>
              <a:buChar char="-"/>
            </a:pPr>
            <a:endParaRPr lang="en-US" dirty="0"/>
          </a:p>
          <a:p>
            <a:pPr marL="457200" indent="-298450"/>
            <a:r>
              <a:rPr lang="en-US" b="1" dirty="0"/>
              <a:t>Genomic Analysis</a:t>
            </a:r>
            <a:endParaRPr lang="en-US" dirty="0"/>
          </a:p>
          <a:p>
            <a:pPr marL="457200" indent="-298450">
              <a:buFontTx/>
              <a:buChar char="-"/>
            </a:pPr>
            <a:r>
              <a:rPr lang="en-US" dirty="0"/>
              <a:t>Sequenced DNA from 100 females per cage to &gt;100× coverage at eight time points.</a:t>
            </a:r>
          </a:p>
          <a:p>
            <a:pPr marL="457200" indent="-298450">
              <a:buFontTx/>
              <a:buChar char="-"/>
            </a:pPr>
            <a:r>
              <a:rPr lang="en-US" dirty="0"/>
              <a:t>Analyzed changes in allele frequencies to assess genomic adaptation.</a:t>
            </a:r>
          </a:p>
          <a:p>
            <a:endParaRPr lang="en-US" dirty="0"/>
          </a:p>
        </p:txBody>
      </p:sp>
    </p:spTree>
    <p:extLst>
      <p:ext uri="{BB962C8B-B14F-4D97-AF65-F5344CB8AC3E}">
        <p14:creationId xmlns:p14="http://schemas.microsoft.com/office/powerpoint/2010/main" val="1327721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457200" indent="-298450"/>
            <a:r>
              <a:rPr lang="en-US" b="1" dirty="0"/>
              <a:t>At the phenotypic level, track evolution of resistance</a:t>
            </a:r>
          </a:p>
          <a:p>
            <a:endParaRPr lang="en-US" dirty="0"/>
          </a:p>
          <a:p>
            <a:pPr marL="457200" indent="-298450">
              <a:buFontTx/>
              <a:buChar char="-"/>
            </a:pPr>
            <a:r>
              <a:rPr lang="en-US" dirty="0"/>
              <a:t>LD50 is a summary measurement of resistance. It is the dose that kills 50% of the population</a:t>
            </a:r>
          </a:p>
          <a:p>
            <a:pPr marL="457200" indent="-298450">
              <a:buFontTx/>
              <a:buChar char="-"/>
            </a:pPr>
            <a:r>
              <a:rPr lang="en-US" dirty="0"/>
              <a:t>Light lines and points represent individual malathion-untreated (blue) populations. Dark lines and points represent the mean ± </a:t>
            </a:r>
            <a:r>
              <a:rPr lang="en-US" dirty="0" err="1"/>
              <a:t>s.e.m.</a:t>
            </a:r>
            <a:r>
              <a:rPr lang="en-US" dirty="0"/>
              <a:t> from all ten replicates.</a:t>
            </a:r>
          </a:p>
          <a:p>
            <a:pPr marL="457200" indent="-298450">
              <a:buFontTx/>
              <a:buChar char="-"/>
            </a:pPr>
            <a:r>
              <a:rPr lang="en-US" dirty="0"/>
              <a:t>In the absence of selection, resistance was maintained in the untreated populations.</a:t>
            </a:r>
          </a:p>
          <a:p>
            <a:pPr marL="457200" indent="-298450">
              <a:buFontTx/>
              <a:buChar char="-"/>
            </a:pPr>
            <a:r>
              <a:rPr lang="en-US" dirty="0"/>
              <a:t>The pulse of malathion led to a rapid increase and subsequent decline of resistance in the malathion-treated populations.</a:t>
            </a:r>
            <a:endParaRPr lang="en-US" b="1" dirty="0"/>
          </a:p>
          <a:p>
            <a:pPr marL="457200" indent="-298450">
              <a:buFontTx/>
              <a:buChar char="-"/>
            </a:pPr>
            <a:r>
              <a:rPr lang="en-US" b="1" dirty="0"/>
              <a:t>Notice that the cost of resistance is frequency-dependent</a:t>
            </a:r>
          </a:p>
        </p:txBody>
      </p:sp>
    </p:spTree>
    <p:extLst>
      <p:ext uri="{BB962C8B-B14F-4D97-AF65-F5344CB8AC3E}">
        <p14:creationId xmlns:p14="http://schemas.microsoft.com/office/powerpoint/2010/main" val="936882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1" dirty="0"/>
              <a:t>How did the frequencies of the resistant Ace alleles change during the experiment?</a:t>
            </a:r>
          </a:p>
          <a:p>
            <a:endParaRPr lang="en-US" dirty="0"/>
          </a:p>
          <a:p>
            <a:pPr marL="457200" indent="-298450">
              <a:buFontTx/>
              <a:buChar char="-"/>
            </a:pPr>
            <a:r>
              <a:rPr lang="en-US" dirty="0"/>
              <a:t>We tracked the frequency trajectories of the sensitive and resistant Ace alleles in the malathion-untreated and malathion-treated cages</a:t>
            </a:r>
          </a:p>
          <a:p>
            <a:pPr marL="457200" indent="-298450">
              <a:buFontTx/>
              <a:buChar char="-"/>
            </a:pPr>
            <a:r>
              <a:rPr lang="en-US" dirty="0"/>
              <a:t>In the absence of selection, the frequency of the resistant Ace alleles did not change over time in the malathion-untreated populations. </a:t>
            </a:r>
          </a:p>
          <a:p>
            <a:pPr marL="457200" indent="-298450">
              <a:buFontTx/>
              <a:buChar char="-"/>
            </a:pPr>
            <a:r>
              <a:rPr lang="en-US" dirty="0"/>
              <a:t>On the other hand, the pulse of malathion led to an increase in the frequency of AceR2 and AceR3 and a subsequent decline in the frequency of AceR3 in the malathion-treated populations. </a:t>
            </a:r>
            <a:endParaRPr lang="en-US" b="0" dirty="0"/>
          </a:p>
          <a:p>
            <a:pPr marL="457200" indent="-298450">
              <a:buFontTx/>
              <a:buChar char="-"/>
            </a:pPr>
            <a:r>
              <a:rPr lang="en-US" b="0" dirty="0"/>
              <a:t>As we observed at the phenotypic level, the cost of resistance is frequency-dependent. </a:t>
            </a:r>
          </a:p>
          <a:p>
            <a:pPr marL="457200" indent="-298450">
              <a:buFontTx/>
              <a:buChar char="-"/>
            </a:pPr>
            <a:r>
              <a:rPr lang="en-US" b="0" dirty="0"/>
              <a:t>I will provide further explanations next week why the resistant alleles are maintained when present in low frequencies</a:t>
            </a:r>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endParaRPr lang="en-US" b="1" dirty="0"/>
          </a:p>
          <a:p>
            <a:pPr marL="457200" marR="0" lvl="0" indent="-298450" algn="l" defTabSz="914400" rtl="0" eaLnBrk="1" fontAlgn="auto" latinLnBrk="0" hangingPunct="1">
              <a:lnSpc>
                <a:spcPct val="100000"/>
              </a:lnSpc>
              <a:spcBef>
                <a:spcPts val="0"/>
              </a:spcBef>
              <a:spcAft>
                <a:spcPts val="0"/>
              </a:spcAft>
              <a:buClr>
                <a:srgbClr val="000000"/>
              </a:buClr>
              <a:buSzPts val="1100"/>
              <a:tabLst/>
              <a:defRPr/>
            </a:pPr>
            <a:r>
              <a:rPr lang="en-US" b="1" dirty="0"/>
              <a:t>In the class next week, you will learn how to track allele frequency trajectories</a:t>
            </a:r>
          </a:p>
          <a:p>
            <a:pPr marL="457200" marR="0" lvl="0" indent="-298450" algn="l" defTabSz="914400" rtl="0" eaLnBrk="1" fontAlgn="auto" latinLnBrk="0" hangingPunct="1">
              <a:lnSpc>
                <a:spcPct val="100000"/>
              </a:lnSpc>
              <a:spcBef>
                <a:spcPts val="0"/>
              </a:spcBef>
              <a:spcAft>
                <a:spcPts val="0"/>
              </a:spcAft>
              <a:buClr>
                <a:srgbClr val="000000"/>
              </a:buClr>
              <a:buSzPts val="1100"/>
              <a:buFontTx/>
              <a:buChar char="-"/>
              <a:tabLst/>
              <a:defRPr/>
            </a:pPr>
            <a:endParaRPr lang="en-US" b="1" dirty="0"/>
          </a:p>
          <a:p>
            <a:pPr marL="457200" indent="-298450">
              <a:buFontTx/>
              <a:buChar char="-"/>
            </a:pPr>
            <a:endParaRPr lang="en-US" dirty="0"/>
          </a:p>
          <a:p>
            <a:pPr marL="457200" indent="-298450">
              <a:buFontTx/>
              <a:buChar char="-"/>
            </a:pPr>
            <a:endParaRPr lang="en-US" dirty="0"/>
          </a:p>
          <a:p>
            <a:pPr marL="457200" indent="-298450">
              <a:buFontTx/>
              <a:buChar char="-"/>
            </a:pPr>
            <a:endParaRPr lang="en-US" dirty="0"/>
          </a:p>
          <a:p>
            <a:pPr marL="457200" indent="-298450">
              <a:buFontTx/>
              <a:buChar char="-"/>
            </a:pPr>
            <a:endParaRPr lang="en-US" dirty="0"/>
          </a:p>
          <a:p>
            <a:pPr marL="457200" indent="-298450">
              <a:buFontTx/>
              <a:buChar char="-"/>
            </a:pPr>
            <a:endParaRPr lang="en-US" dirty="0"/>
          </a:p>
          <a:p>
            <a:pPr marL="457200" indent="-298450">
              <a:buFontTx/>
              <a:buChar char="-"/>
            </a:pPr>
            <a:endParaRPr lang="en-US" dirty="0"/>
          </a:p>
          <a:p>
            <a:endParaRPr lang="en-US" dirty="0"/>
          </a:p>
        </p:txBody>
      </p:sp>
    </p:spTree>
    <p:extLst>
      <p:ext uri="{BB962C8B-B14F-4D97-AF65-F5344CB8AC3E}">
        <p14:creationId xmlns:p14="http://schemas.microsoft.com/office/powerpoint/2010/main" val="28813529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1" dirty="0"/>
              <a:t>Did the populations diverge over time during the experiment and what was the effect of malathion?</a:t>
            </a:r>
          </a:p>
          <a:p>
            <a:endParaRPr lang="en-US" b="1" dirty="0"/>
          </a:p>
          <a:p>
            <a:pPr marL="457200" indent="-298450">
              <a:buFontTx/>
              <a:buChar char="-"/>
            </a:pPr>
            <a:r>
              <a:rPr lang="en-US" b="0" dirty="0"/>
              <a:t>We used </a:t>
            </a:r>
            <a:r>
              <a:rPr lang="en-US" b="0" dirty="0" err="1"/>
              <a:t>Fst</a:t>
            </a:r>
            <a:r>
              <a:rPr lang="en-US" b="0" dirty="0"/>
              <a:t> statistic to measure genomic differentiation. </a:t>
            </a:r>
          </a:p>
          <a:p>
            <a:pPr marL="457200" indent="-298450">
              <a:buFontTx/>
              <a:buChar char="-"/>
            </a:pPr>
            <a:r>
              <a:rPr lang="en-US" b="0" dirty="0"/>
              <a:t>Specifically, </a:t>
            </a:r>
            <a:r>
              <a:rPr lang="en-US" dirty="0"/>
              <a:t> we measured pairwise </a:t>
            </a:r>
            <a:r>
              <a:rPr lang="en-US" dirty="0" err="1"/>
              <a:t>Fst</a:t>
            </a:r>
            <a:r>
              <a:rPr lang="en-US" dirty="0"/>
              <a:t> between the evolving populations and the baseline populations. </a:t>
            </a:r>
          </a:p>
          <a:p>
            <a:pPr marL="457200" indent="-298450">
              <a:buFontTx/>
              <a:buChar char="-"/>
            </a:pPr>
            <a:r>
              <a:rPr lang="en-US" dirty="0"/>
              <a:t>Here, we plot pairwise </a:t>
            </a:r>
            <a:r>
              <a:rPr lang="en-US" dirty="0" err="1"/>
              <a:t>Fst</a:t>
            </a:r>
            <a:r>
              <a:rPr lang="en-US" dirty="0"/>
              <a:t> between the baseline and evolving populations at each timepoint.</a:t>
            </a:r>
          </a:p>
          <a:p>
            <a:pPr marL="457200" indent="-298450">
              <a:buFontTx/>
              <a:buChar char="-"/>
            </a:pPr>
            <a:r>
              <a:rPr lang="en-US" dirty="0"/>
              <a:t>We find that differentiation increases over time in the malathion-untreated populations</a:t>
            </a:r>
          </a:p>
          <a:p>
            <a:pPr marL="457200" indent="-298450">
              <a:buFontTx/>
              <a:buChar char="-"/>
            </a:pPr>
            <a:r>
              <a:rPr lang="en-US" dirty="0"/>
              <a:t>The malathion treatment led to an increase and subsequent decrease of genomic differentiation from the baseline population</a:t>
            </a:r>
          </a:p>
          <a:p>
            <a:pPr marL="457200" indent="-298450">
              <a:buFontTx/>
              <a:buChar char="-"/>
            </a:pPr>
            <a:r>
              <a:rPr lang="en-US" dirty="0"/>
              <a:t>Notice the increased differentiation on the right arm of the second chromosome and both the left and right arm of the </a:t>
            </a:r>
          </a:p>
          <a:p>
            <a:pPr marL="158750" indent="0">
              <a:buNone/>
            </a:pPr>
            <a:r>
              <a:rPr lang="en-US" dirty="0"/>
              <a:t>third chromosome.</a:t>
            </a:r>
          </a:p>
          <a:p>
            <a:pPr marL="457200" indent="-298450">
              <a:buFontTx/>
              <a:buChar char="-"/>
            </a:pPr>
            <a:r>
              <a:rPr lang="en-US" dirty="0"/>
              <a:t>Also notice the decline of differentiation after the removal of malathion</a:t>
            </a:r>
          </a:p>
          <a:p>
            <a:pPr marL="457200" indent="-298450">
              <a:buFontTx/>
              <a:buChar char="-"/>
            </a:pPr>
            <a:r>
              <a:rPr lang="en-US" dirty="0"/>
              <a:t>The increased differentiation at the third chromosome was expected because Ace -target of malathion – is located on the third chromosome.</a:t>
            </a:r>
          </a:p>
          <a:p>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b="1" dirty="0"/>
              <a:t>In the class next week, you will learn how to calculate </a:t>
            </a:r>
            <a:r>
              <a:rPr lang="en-US" b="1" dirty="0" err="1"/>
              <a:t>Fst</a:t>
            </a:r>
            <a:r>
              <a:rPr lang="en-US" b="1" dirty="0"/>
              <a:t> between populations</a:t>
            </a:r>
          </a:p>
          <a:p>
            <a:endParaRPr lang="en-US" dirty="0"/>
          </a:p>
        </p:txBody>
      </p:sp>
    </p:spTree>
    <p:extLst>
      <p:ext uri="{BB962C8B-B14F-4D97-AF65-F5344CB8AC3E}">
        <p14:creationId xmlns:p14="http://schemas.microsoft.com/office/powerpoint/2010/main" val="3390874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1" dirty="0"/>
              <a:t>What is the genomic architecture of adaptation to malathion?</a:t>
            </a:r>
          </a:p>
          <a:p>
            <a:endParaRPr lang="en-US" dirty="0"/>
          </a:p>
          <a:p>
            <a:pPr marL="457200" indent="-298450">
              <a:buFontTx/>
              <a:buChar char="-"/>
            </a:pPr>
            <a:r>
              <a:rPr lang="en-US" dirty="0"/>
              <a:t>We first fit logistic model to allele counts of each SNP to detect significant allele frequency changes over time and between treatments.</a:t>
            </a:r>
          </a:p>
          <a:p>
            <a:pPr marL="457200" indent="-298450">
              <a:buFontTx/>
              <a:buChar char="-"/>
            </a:pPr>
            <a:r>
              <a:rPr lang="en-US" dirty="0"/>
              <a:t>The p value of SNPs are plotted in Manhattan plots.</a:t>
            </a:r>
          </a:p>
          <a:p>
            <a:pPr marL="457200" indent="-298450">
              <a:buFontTx/>
              <a:buChar char="-"/>
            </a:pPr>
            <a:r>
              <a:rPr lang="en-US" dirty="0"/>
              <a:t>Here, we see sites that evolved over time (grey) and site that were affected by treatment (orange)</a:t>
            </a:r>
          </a:p>
          <a:p>
            <a:pPr marL="457200" indent="-298450">
              <a:buFontTx/>
              <a:buChar char="-"/>
            </a:pPr>
            <a:r>
              <a:rPr lang="en-US" dirty="0"/>
              <a:t>The peak of the chimney corresponds to Ace</a:t>
            </a:r>
          </a:p>
          <a:p>
            <a:pPr marL="158750" indent="0">
              <a:buNone/>
            </a:pPr>
            <a:endParaRPr lang="en-US" dirty="0"/>
          </a:p>
        </p:txBody>
      </p:sp>
    </p:spTree>
    <p:extLst>
      <p:ext uri="{BB962C8B-B14F-4D97-AF65-F5344CB8AC3E}">
        <p14:creationId xmlns:p14="http://schemas.microsoft.com/office/powerpoint/2010/main" val="37706218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792400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457200" indent="-298450">
              <a:buFontTx/>
              <a:buChar char="-"/>
            </a:pPr>
            <a:r>
              <a:rPr lang="en-US" b="1" dirty="0"/>
              <a:t>Unintended Experiments</a:t>
            </a:r>
            <a:r>
              <a:rPr lang="en-US" dirty="0"/>
              <a:t>: Unwittingly, humans have conducted evolution experiments by domesticating plants and animals, impacting species far beyond their natural evolution.</a:t>
            </a:r>
          </a:p>
          <a:p>
            <a:pPr marL="457200" indent="-298450">
              <a:buFontTx/>
              <a:buChar char="-"/>
            </a:pPr>
            <a:r>
              <a:rPr lang="en-US" b="1" dirty="0"/>
              <a:t>Selective Breeding</a:t>
            </a:r>
            <a:r>
              <a:rPr lang="en-US" dirty="0"/>
              <a:t>: This practice has produced varieties that are significantly different from their wild-type ancestors, such as the diverse cabbage varieties, maize, and the numerous dog breeds.</a:t>
            </a:r>
          </a:p>
          <a:p>
            <a:pPr marL="457200" indent="-298450">
              <a:buFontTx/>
              <a:buChar char="-"/>
            </a:pPr>
            <a:r>
              <a:rPr lang="en-US" b="1" dirty="0"/>
              <a:t>Historical Recognition</a:t>
            </a:r>
            <a:r>
              <a:rPr lang="en-US" dirty="0"/>
              <a:t>: Charles Darwin recognized the transformative power of human breeding to create dramatic variations within a single species. Darwin was an avid breeder of fancy pigeons. He used fancy pigeon breeding to exemplify his theory of artificial selection (breeds of fancy pigeons)</a:t>
            </a:r>
          </a:p>
          <a:p>
            <a:pPr marL="457200" indent="-298450">
              <a:buFontTx/>
              <a:buChar char="-"/>
            </a:pPr>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Tx/>
              <a:buChar char="-"/>
              <a:tabLst/>
              <a:defRPr/>
            </a:pPr>
            <a:r>
              <a:rPr lang="en-US" dirty="0"/>
              <a:t>Richard Bailey</a:t>
            </a:r>
          </a:p>
          <a:p>
            <a:pPr marL="158750" indent="0">
              <a:buNone/>
            </a:pPr>
            <a:endParaRPr lang="en-US" dirty="0"/>
          </a:p>
          <a:p>
            <a:pPr marL="158750" indent="0">
              <a:buNone/>
            </a:pPr>
            <a:endParaRPr lang="en-US" dirty="0"/>
          </a:p>
          <a:p>
            <a:r>
              <a:rPr lang="en-US" dirty="0"/>
              <a:t>https://</a:t>
            </a:r>
            <a:r>
              <a:rPr lang="en-US" dirty="0" err="1"/>
              <a:t>caterpickles.com</a:t>
            </a:r>
            <a:r>
              <a:rPr lang="en-US" dirty="0"/>
              <a:t>/2018/11/21/why-was-</a:t>
            </a:r>
            <a:r>
              <a:rPr lang="en-US" dirty="0" err="1"/>
              <a:t>darwin</a:t>
            </a:r>
            <a:r>
              <a:rPr lang="en-US" dirty="0"/>
              <a:t>-so-obsessed-with-pigeons/</a:t>
            </a:r>
          </a:p>
          <a:p>
            <a:r>
              <a:rPr lang="en-US" dirty="0"/>
              <a:t>Dom117.pnghttps://</a:t>
            </a:r>
            <a:r>
              <a:rPr lang="en-US" dirty="0" err="1"/>
              <a:t>www.nature.com</a:t>
            </a:r>
            <a:r>
              <a:rPr lang="en-US" dirty="0"/>
              <a:t>/articles/nature.2013.12334</a:t>
            </a:r>
          </a:p>
          <a:p>
            <a:r>
              <a:rPr lang="en-US" dirty="0"/>
              <a:t>https://</a:t>
            </a:r>
            <a:r>
              <a:rPr lang="en-US" dirty="0" err="1"/>
              <a:t>www.theguardian.com</a:t>
            </a:r>
            <a:r>
              <a:rPr lang="en-US" dirty="0"/>
              <a:t>/environment/gallery/2014/</a:t>
            </a:r>
            <a:r>
              <a:rPr lang="en-US" dirty="0" err="1"/>
              <a:t>jan</a:t>
            </a:r>
            <a:r>
              <a:rPr lang="en-US" dirty="0"/>
              <a:t>/31/fancier-pigeons-in-pictures</a:t>
            </a:r>
          </a:p>
        </p:txBody>
      </p:sp>
    </p:spTree>
    <p:extLst>
      <p:ext uri="{BB962C8B-B14F-4D97-AF65-F5344CB8AC3E}">
        <p14:creationId xmlns:p14="http://schemas.microsoft.com/office/powerpoint/2010/main" val="3406838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58750" indent="0">
              <a:buNone/>
            </a:pPr>
            <a:r>
              <a:rPr lang="en-US" b="1" i="0" dirty="0">
                <a:effectLst/>
                <a:latin typeface="Helvetica" pitchFamily="2" charset="0"/>
              </a:rPr>
              <a:t>What is experimental evolution? </a:t>
            </a:r>
          </a:p>
          <a:p>
            <a:pPr marL="158750" indent="0">
              <a:buNone/>
            </a:pPr>
            <a:endParaRPr lang="en-US" b="0" i="0" dirty="0">
              <a:effectLst/>
              <a:latin typeface="Helvetica" pitchFamily="2" charset="0"/>
            </a:endParaRPr>
          </a:p>
          <a:p>
            <a:pPr marL="158750" indent="0">
              <a:buNone/>
            </a:pPr>
            <a:r>
              <a:rPr lang="en-US" b="0" i="0" dirty="0">
                <a:effectLst/>
                <a:latin typeface="Helvetica" pitchFamily="2" charset="0"/>
              </a:rPr>
              <a:t>- Experimental evolution is the study of evolutionary processes occurring in experimental populations in response to conditions imposed by the experimenter.</a:t>
            </a:r>
          </a:p>
          <a:p>
            <a:pPr marL="158750" indent="0">
              <a:buNone/>
            </a:pPr>
            <a:r>
              <a:rPr lang="en-US" b="0" i="0" dirty="0">
                <a:effectLst/>
                <a:latin typeface="Helvetica" pitchFamily="2" charset="0"/>
              </a:rPr>
              <a:t>- This research approach is increasingly used to study adaptation, estimate evolutionary parameters, and test diverse evolutionary hypotheses.</a:t>
            </a:r>
          </a:p>
          <a:p>
            <a:pPr marL="158750" indent="0">
              <a:buNone/>
            </a:pPr>
            <a:endParaRPr lang="en-US" dirty="0"/>
          </a:p>
          <a:p>
            <a:pPr marL="158750" indent="0">
              <a:buNone/>
            </a:pPr>
            <a:r>
              <a:rPr lang="en-US" dirty="0"/>
              <a:t>Long term evolution experiment – 31000 generation to evolve ability to feed on citrate</a:t>
            </a:r>
          </a:p>
          <a:p>
            <a:pPr marL="158750" indent="0">
              <a:buNone/>
            </a:pPr>
            <a:endParaRPr lang="en-US" dirty="0"/>
          </a:p>
        </p:txBody>
      </p:sp>
    </p:spTree>
    <p:extLst>
      <p:ext uri="{BB962C8B-B14F-4D97-AF65-F5344CB8AC3E}">
        <p14:creationId xmlns:p14="http://schemas.microsoft.com/office/powerpoint/2010/main" val="3928774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58750" indent="0">
              <a:buNone/>
            </a:pPr>
            <a:r>
              <a:rPr lang="en-US" b="1" i="0" dirty="0">
                <a:effectLst/>
                <a:latin typeface="Helvetica" pitchFamily="2" charset="0"/>
              </a:rPr>
              <a:t>Examples of experimentally evolved phenotypic changes:</a:t>
            </a:r>
          </a:p>
          <a:p>
            <a:pPr marL="158750" indent="0">
              <a:buNone/>
            </a:pPr>
            <a:endParaRPr lang="en-US" b="1" i="0" dirty="0">
              <a:effectLst/>
              <a:latin typeface="Helvetica" pitchFamily="2" charset="0"/>
            </a:endParaRPr>
          </a:p>
          <a:p>
            <a:pPr marL="387350" indent="-228600">
              <a:buAutoNum type="alphaLcParenBoth"/>
            </a:pPr>
            <a:r>
              <a:rPr lang="en-US" i="0" dirty="0">
                <a:effectLst/>
                <a:latin typeface="Helvetica" pitchFamily="2" charset="0"/>
              </a:rPr>
              <a:t>Cells of the social bacterium Myxococcus </a:t>
            </a:r>
            <a:r>
              <a:rPr lang="en-US" i="0" dirty="0" err="1">
                <a:effectLst/>
                <a:latin typeface="Helvetica" pitchFamily="2" charset="0"/>
              </a:rPr>
              <a:t>xanthus</a:t>
            </a:r>
            <a:r>
              <a:rPr lang="en-US" i="0" dirty="0">
                <a:effectLst/>
                <a:latin typeface="Helvetica" pitchFamily="2" charset="0"/>
              </a:rPr>
              <a:t> cooperate to swarm across solid surfaces in search of food and to form multicellular fruiting bodies. Strains initially unable to swarm due to loss of a necessary gene (A) evolved alternative swarming mechanisms, leading to novel swarm morphologies (E) that are markedly different from the ancestral form (WT) </a:t>
            </a:r>
            <a:r>
              <a:rPr lang="en-US" i="0" dirty="0">
                <a:solidFill>
                  <a:srgbClr val="000066"/>
                </a:solidFill>
                <a:effectLst/>
                <a:latin typeface="Helvetica" pitchFamily="2" charset="0"/>
              </a:rPr>
              <a:t>[223]</a:t>
            </a:r>
            <a:r>
              <a:rPr lang="en-US" i="0" dirty="0">
                <a:effectLst/>
                <a:latin typeface="Helvetica" pitchFamily="2" charset="0"/>
              </a:rPr>
              <a:t>. Each swarm contains many millions of cells. </a:t>
            </a:r>
          </a:p>
          <a:p>
            <a:pPr marL="387350" indent="-228600">
              <a:buAutoNum type="alphaLcParenBoth"/>
            </a:pPr>
            <a:endParaRPr lang="en-US" i="0" dirty="0">
              <a:effectLst/>
              <a:latin typeface="Helvetica" pitchFamily="2" charset="0"/>
            </a:endParaRPr>
          </a:p>
          <a:p>
            <a:pPr marL="387350" indent="-228600">
              <a:buAutoNum type="alphaLcParenBoth"/>
            </a:pPr>
            <a:r>
              <a:rPr lang="en-US" i="0" dirty="0">
                <a:effectLst/>
                <a:latin typeface="Helvetica" pitchFamily="2" charset="0"/>
              </a:rPr>
              <a:t> Multicellular ‘snowflake’ yeast (right) experimentally evolved from a single-celled ancestor (left) under conditions favoring large size. </a:t>
            </a:r>
          </a:p>
          <a:p>
            <a:pPr marL="387350" indent="-228600">
              <a:buAutoNum type="alphaLcParenBoth"/>
            </a:pPr>
            <a:endParaRPr lang="en-US" i="0" dirty="0">
              <a:effectLst/>
              <a:latin typeface="Helvetica" pitchFamily="2" charset="0"/>
            </a:endParaRPr>
          </a:p>
          <a:p>
            <a:pPr marL="387350" indent="-228600">
              <a:buAutoNum type="alphaLcParenBoth"/>
            </a:pPr>
            <a:r>
              <a:rPr lang="en-US" i="0" dirty="0">
                <a:effectLst/>
                <a:latin typeface="Helvetica" pitchFamily="2" charset="0"/>
              </a:rPr>
              <a:t> Two male morphs in </a:t>
            </a:r>
            <a:r>
              <a:rPr lang="en-US" i="0" dirty="0" err="1">
                <a:effectLst/>
                <a:latin typeface="Helvetica" pitchFamily="2" charset="0"/>
              </a:rPr>
              <a:t>Rhizoglyphus</a:t>
            </a:r>
            <a:r>
              <a:rPr lang="en-US" i="0" dirty="0">
                <a:effectLst/>
                <a:latin typeface="Helvetica" pitchFamily="2" charset="0"/>
              </a:rPr>
              <a:t> mites; ‘fighter’ males (top) use their modified third pair of legs (arrow) to kill rival males, but are less mobile than ‘scrambler’ males (bottom). Ten generations of evolution in a complex environment shifted the underlying reaction norm, leading to a substantial decrease in the frequency of the fighter morph </a:t>
            </a:r>
            <a:r>
              <a:rPr lang="en-US" i="0" dirty="0">
                <a:solidFill>
                  <a:srgbClr val="000066"/>
                </a:solidFill>
                <a:effectLst/>
                <a:latin typeface="Helvetica" pitchFamily="2" charset="0"/>
              </a:rPr>
              <a:t>[224]</a:t>
            </a:r>
            <a:r>
              <a:rPr lang="en-US" i="0" dirty="0">
                <a:effectLst/>
                <a:latin typeface="Helvetica" pitchFamily="2" charset="0"/>
              </a:rPr>
              <a:t>.</a:t>
            </a:r>
          </a:p>
          <a:p>
            <a:pPr marL="387350" indent="-228600">
              <a:buAutoNum type="alphaLcParenBoth"/>
            </a:pPr>
            <a:endParaRPr lang="en-US" i="0" dirty="0">
              <a:effectLst/>
              <a:latin typeface="Helvetica" pitchFamily="2" charset="0"/>
            </a:endParaRPr>
          </a:p>
          <a:p>
            <a:pPr marL="387350" indent="-228600">
              <a:buAutoNum type="alphaLcParenBoth"/>
            </a:pPr>
            <a:r>
              <a:rPr lang="en-US" i="0" dirty="0">
                <a:effectLst/>
                <a:latin typeface="Helvetica" pitchFamily="2" charset="0"/>
              </a:rPr>
              <a:t>Populations of the guppy (</a:t>
            </a:r>
            <a:r>
              <a:rPr lang="en-US" i="0" dirty="0" err="1">
                <a:effectLst/>
                <a:latin typeface="Helvetica" pitchFamily="2" charset="0"/>
              </a:rPr>
              <a:t>Poecilia</a:t>
            </a:r>
            <a:r>
              <a:rPr lang="en-US" i="0" dirty="0">
                <a:effectLst/>
                <a:latin typeface="Helvetica" pitchFamily="2" charset="0"/>
              </a:rPr>
              <a:t> reticulata) introduced to sites free of the main predator (bottom) evolved brighter male coloration (here, blue dorsolateral spots and stronger blue-green iridescence on posterior body) compared with their ancestors (top), which evolved with visual predators </a:t>
            </a:r>
            <a:r>
              <a:rPr lang="en-US" i="0" dirty="0">
                <a:solidFill>
                  <a:srgbClr val="000066"/>
                </a:solidFill>
                <a:effectLst/>
                <a:latin typeface="Helvetica" pitchFamily="2" charset="0"/>
              </a:rPr>
              <a:t>[201]</a:t>
            </a:r>
            <a:r>
              <a:rPr lang="en-US" i="0" dirty="0">
                <a:effectLst/>
                <a:latin typeface="Helvetica" pitchFamily="2" charset="0"/>
              </a:rPr>
              <a:t>.</a:t>
            </a:r>
          </a:p>
          <a:p>
            <a:pPr marL="158750" indent="0">
              <a:buNone/>
            </a:pPr>
            <a:endParaRPr lang="en-US" b="1" i="0" dirty="0">
              <a:effectLst/>
              <a:latin typeface="Helvetica" pitchFamily="2" charset="0"/>
            </a:endParaRPr>
          </a:p>
          <a:p>
            <a:pPr marL="158750" indent="0">
              <a:buNone/>
            </a:pPr>
            <a:endParaRPr lang="en-US" b="0" i="0" dirty="0">
              <a:effectLst/>
              <a:latin typeface="Helvetica" pitchFamily="2" charset="0"/>
            </a:endParaRPr>
          </a:p>
          <a:p>
            <a:pPr marL="158750" indent="0">
              <a:buNone/>
            </a:pPr>
            <a:endParaRPr lang="en-US" dirty="0"/>
          </a:p>
        </p:txBody>
      </p:sp>
    </p:spTree>
    <p:extLst>
      <p:ext uri="{BB962C8B-B14F-4D97-AF65-F5344CB8AC3E}">
        <p14:creationId xmlns:p14="http://schemas.microsoft.com/office/powerpoint/2010/main" val="3368527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158750" indent="0">
              <a:buNone/>
            </a:pPr>
            <a:r>
              <a:rPr lang="en-US" i="0" dirty="0">
                <a:effectLst/>
                <a:latin typeface="Times"/>
              </a:rPr>
              <a:t>Technological advances have facilitated analysis of the genetic and molecular basis of experimental evolution</a:t>
            </a:r>
          </a:p>
          <a:p>
            <a:endParaRPr lang="en-US" dirty="0"/>
          </a:p>
        </p:txBody>
      </p:sp>
    </p:spTree>
    <p:extLst>
      <p:ext uri="{BB962C8B-B14F-4D97-AF65-F5344CB8AC3E}">
        <p14:creationId xmlns:p14="http://schemas.microsoft.com/office/powerpoint/2010/main" val="3296283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04148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a:p>
            <a:r>
              <a:rPr lang="en-US" b="1" dirty="0"/>
              <a:t>Mesocosm Development</a:t>
            </a:r>
            <a:r>
              <a:rPr lang="en-US" dirty="0"/>
              <a:t>:</a:t>
            </a:r>
          </a:p>
          <a:p>
            <a:pPr marL="457200" indent="-298450">
              <a:buFontTx/>
              <a:buChar char="-"/>
            </a:pPr>
            <a:r>
              <a:rPr lang="en-US" dirty="0"/>
              <a:t>Over the past 10 years, Dmitri Petrov and Paul Schmidt have developed a field mesocosm system.</a:t>
            </a:r>
          </a:p>
          <a:p>
            <a:pPr marL="457200" indent="-298450">
              <a:buFontTx/>
              <a:buChar char="-"/>
            </a:pPr>
            <a:r>
              <a:rPr lang="en-US" dirty="0"/>
              <a:t>This setup allows watching seasonal evolution in real time by tracking evolution of phenotypes and genome-wide allele frequencies</a:t>
            </a:r>
          </a:p>
          <a:p>
            <a:pPr marL="158750" indent="0">
              <a:buFont typeface="Arial" panose="020B0604020202020204" pitchFamily="34" charset="0"/>
              <a:buNone/>
            </a:pPr>
            <a:endParaRPr lang="en-US" dirty="0"/>
          </a:p>
          <a:p>
            <a:r>
              <a:rPr lang="en-US" b="1" dirty="0"/>
              <a:t>Advantages of the Experimental Setup</a:t>
            </a:r>
            <a:r>
              <a:rPr lang="en-US" dirty="0"/>
              <a:t>:</a:t>
            </a:r>
          </a:p>
          <a:p>
            <a:pPr marL="457200" indent="-298450">
              <a:buFontTx/>
              <a:buChar char="-"/>
            </a:pPr>
            <a:r>
              <a:rPr lang="en-US" dirty="0"/>
              <a:t>Large replicated populations</a:t>
            </a:r>
          </a:p>
          <a:p>
            <a:pPr marL="457200" indent="-298450">
              <a:buFontTx/>
              <a:buChar char="-"/>
            </a:pPr>
            <a:r>
              <a:rPr lang="en-US" dirty="0"/>
              <a:t>Natural environmental settings</a:t>
            </a:r>
          </a:p>
          <a:p>
            <a:pPr marL="457200" indent="-298450">
              <a:buFontTx/>
              <a:buChar char="-"/>
            </a:pPr>
            <a:r>
              <a:rPr lang="en-US" dirty="0"/>
              <a:t>Controlled treatment conditions</a:t>
            </a:r>
          </a:p>
          <a:p>
            <a:pPr marL="457200" indent="-298450">
              <a:buFontTx/>
              <a:buChar char="-"/>
            </a:pPr>
            <a:r>
              <a:rPr lang="en-US" dirty="0"/>
              <a:t>No migration</a:t>
            </a:r>
          </a:p>
        </p:txBody>
      </p:sp>
    </p:spTree>
    <p:extLst>
      <p:ext uri="{BB962C8B-B14F-4D97-AF65-F5344CB8AC3E}">
        <p14:creationId xmlns:p14="http://schemas.microsoft.com/office/powerpoint/2010/main" val="218260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1" dirty="0"/>
              <a:t>Experimental Design</a:t>
            </a:r>
            <a:endParaRPr lang="en-US" dirty="0"/>
          </a:p>
          <a:p>
            <a:pPr marL="457200" indent="-298450">
              <a:buFontTx/>
              <a:buChar char="-"/>
            </a:pPr>
            <a:r>
              <a:rPr lang="en-US" dirty="0"/>
              <a:t>Utilize outdoor cages (2m x 2m x 2m) for the experiment</a:t>
            </a:r>
          </a:p>
          <a:p>
            <a:pPr marL="457200" indent="-298450">
              <a:buFontTx/>
              <a:buChar char="-"/>
            </a:pPr>
            <a:r>
              <a:rPr lang="en-US" dirty="0"/>
              <a:t>Started with 80 inbred lines collected an orchard in Pennsylvania.</a:t>
            </a:r>
          </a:p>
          <a:p>
            <a:pPr marL="457200" indent="-298450">
              <a:buFontTx/>
              <a:buChar char="-"/>
            </a:pPr>
            <a:r>
              <a:rPr lang="en-US" dirty="0"/>
              <a:t>Recombined and expanded these lines to create a diverse outbred population over four generations in the lab.</a:t>
            </a:r>
          </a:p>
          <a:p>
            <a:pPr marL="457200" indent="-298450">
              <a:buFontTx/>
              <a:buChar char="-"/>
            </a:pPr>
            <a:r>
              <a:rPr lang="en-US" dirty="0"/>
              <a:t>Founded each of the 10 cages with 500 males and 500 females from the outbred population.</a:t>
            </a:r>
          </a:p>
          <a:p>
            <a:pPr marL="457200" indent="-298450">
              <a:buFontTx/>
              <a:buChar char="-"/>
            </a:pPr>
            <a:endParaRPr lang="en-US" dirty="0"/>
          </a:p>
          <a:p>
            <a:pPr>
              <a:buFont typeface="Arial" panose="020B0604020202020204" pitchFamily="34" charset="0"/>
              <a:buChar char="•"/>
            </a:pPr>
            <a:r>
              <a:rPr lang="en-US" b="1" dirty="0"/>
              <a:t>Data Collection</a:t>
            </a:r>
            <a:r>
              <a:rPr lang="en-US" dirty="0"/>
              <a:t>:</a:t>
            </a:r>
          </a:p>
          <a:p>
            <a:pPr marL="457200" indent="-298450">
              <a:buFontTx/>
              <a:buChar char="-"/>
            </a:pPr>
            <a:r>
              <a:rPr lang="en-US" dirty="0"/>
              <a:t>Monitored daily minimum and maximum temperatures.</a:t>
            </a:r>
          </a:p>
          <a:p>
            <a:pPr marL="457200" indent="-298450">
              <a:buFontTx/>
              <a:buChar char="-"/>
            </a:pPr>
            <a:r>
              <a:rPr lang="en-US" dirty="0"/>
              <a:t>Estimated adult population sizes over four months.</a:t>
            </a:r>
          </a:p>
          <a:p>
            <a:pPr marL="457200" indent="-298450">
              <a:buFontTx/>
              <a:buChar char="-"/>
            </a:pPr>
            <a:endParaRPr lang="en-US" dirty="0"/>
          </a:p>
          <a:p>
            <a:pPr>
              <a:buFont typeface="Arial" panose="020B0604020202020204" pitchFamily="34" charset="0"/>
              <a:buChar char="•"/>
            </a:pPr>
            <a:r>
              <a:rPr lang="en-US" b="1" dirty="0"/>
              <a:t>Phenotypic Analysis</a:t>
            </a:r>
            <a:r>
              <a:rPr lang="en-US" dirty="0"/>
              <a:t>:</a:t>
            </a:r>
          </a:p>
          <a:p>
            <a:pPr marL="457200" indent="-298450">
              <a:buFontTx/>
              <a:buChar char="-"/>
            </a:pPr>
            <a:r>
              <a:rPr lang="en-US" dirty="0"/>
              <a:t>Collected eggs from each cage and reared them under common lab conditions for three generations.</a:t>
            </a:r>
          </a:p>
          <a:p>
            <a:pPr marL="457200" indent="-298450">
              <a:buFontTx/>
              <a:buChar char="-"/>
            </a:pPr>
            <a:r>
              <a:rPr lang="en-US" dirty="0"/>
              <a:t>Measured fitness-associated phenotypes initially and at four additional time points.</a:t>
            </a:r>
          </a:p>
          <a:p>
            <a:pPr marL="457200" indent="-298450">
              <a:buFontTx/>
              <a:buChar char="-"/>
            </a:pPr>
            <a:endParaRPr lang="en-US" dirty="0"/>
          </a:p>
          <a:p>
            <a:pPr>
              <a:buFont typeface="Arial" panose="020B0604020202020204" pitchFamily="34" charset="0"/>
              <a:buChar char="•"/>
            </a:pPr>
            <a:r>
              <a:rPr lang="en-US" b="1" dirty="0"/>
              <a:t>Genomic Analysis</a:t>
            </a:r>
            <a:r>
              <a:rPr lang="en-US" dirty="0"/>
              <a:t>:</a:t>
            </a:r>
          </a:p>
          <a:p>
            <a:pPr marL="457200" indent="-298450">
              <a:buFontTx/>
              <a:buChar char="-"/>
            </a:pPr>
            <a:r>
              <a:rPr lang="en-US" dirty="0"/>
              <a:t>Sequenced DNA from 100 females per cage to &gt;100× coverage at five different time points.</a:t>
            </a:r>
          </a:p>
          <a:p>
            <a:pPr marL="457200" indent="-298450">
              <a:buFontTx/>
              <a:buChar char="-"/>
            </a:pPr>
            <a:r>
              <a:rPr lang="en-US" dirty="0"/>
              <a:t>Analyzed changes in allele frequencies to assess genomic adaptation.</a:t>
            </a:r>
          </a:p>
        </p:txBody>
      </p:sp>
    </p:spTree>
    <p:extLst>
      <p:ext uri="{BB962C8B-B14F-4D97-AF65-F5344CB8AC3E}">
        <p14:creationId xmlns:p14="http://schemas.microsoft.com/office/powerpoint/2010/main" val="42435659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b="1" dirty="0"/>
              <a:t>Motivating questions of my research</a:t>
            </a:r>
            <a:endParaRPr lang="en-US" dirty="0"/>
          </a:p>
          <a:p>
            <a:pPr marL="457200" indent="-298450">
              <a:buFontTx/>
              <a:buChar char="-"/>
            </a:pPr>
            <a:r>
              <a:rPr lang="en-US" dirty="0"/>
              <a:t>What keeps insecticide-resistant alleles at major loci in natural populations?</a:t>
            </a:r>
          </a:p>
          <a:p>
            <a:pPr marL="457200" indent="-298450">
              <a:buFontTx/>
              <a:buChar char="-"/>
            </a:pPr>
            <a:r>
              <a:rPr lang="en-US" dirty="0"/>
              <a:t>How does insecticide selection interact with seasonal selection?</a:t>
            </a:r>
          </a:p>
          <a:p>
            <a:pPr marL="457200" indent="-298450">
              <a:buFontTx/>
              <a:buChar char="-"/>
            </a:pPr>
            <a:endParaRPr lang="en-US" dirty="0"/>
          </a:p>
          <a:p>
            <a:r>
              <a:rPr lang="en-US" b="1" dirty="0"/>
              <a:t>Method in my research</a:t>
            </a:r>
            <a:endParaRPr lang="en-US" dirty="0"/>
          </a:p>
          <a:p>
            <a:pPr marL="457200" indent="-298450">
              <a:buFontTx/>
              <a:buChar char="-"/>
            </a:pPr>
            <a:r>
              <a:rPr lang="en-US" dirty="0"/>
              <a:t>I used experimental evolution in an orchard to track adaptive changes with and without malathion from Summer to Fall.</a:t>
            </a:r>
          </a:p>
          <a:p>
            <a:pPr marL="158750" indent="0">
              <a:buFontTx/>
              <a:buNone/>
            </a:pPr>
            <a:endParaRPr lang="en-US" dirty="0"/>
          </a:p>
          <a:p>
            <a:r>
              <a:rPr lang="en-US" b="1" dirty="0"/>
              <a:t>Today’s Focus</a:t>
            </a:r>
            <a:endParaRPr lang="en-US" dirty="0"/>
          </a:p>
          <a:p>
            <a:pPr marL="457200" indent="-298450">
              <a:buFontTx/>
              <a:buChar char="-"/>
            </a:pPr>
            <a:r>
              <a:rPr lang="en-US" dirty="0"/>
              <a:t>I'll go through the experimental design and explain some key analyses.</a:t>
            </a:r>
          </a:p>
          <a:p>
            <a:pPr marL="158750" indent="0">
              <a:buFontTx/>
              <a:buNone/>
            </a:pPr>
            <a:endParaRPr lang="en-US" dirty="0"/>
          </a:p>
          <a:p>
            <a:r>
              <a:rPr lang="en-US" b="1" dirty="0"/>
              <a:t>Next Week</a:t>
            </a:r>
          </a:p>
          <a:p>
            <a:pPr marL="457200" indent="-298450">
              <a:buFontTx/>
              <a:buChar char="-"/>
            </a:pPr>
            <a:r>
              <a:rPr lang="en-US" dirty="0"/>
              <a:t>I'll provide more details about my research</a:t>
            </a:r>
          </a:p>
          <a:p>
            <a:pPr marL="457200" indent="-298450">
              <a:buFontTx/>
              <a:buChar char="-"/>
            </a:pPr>
            <a:r>
              <a:rPr lang="en-US" dirty="0"/>
              <a:t>We'll work together on these analyses.</a:t>
            </a:r>
          </a:p>
        </p:txBody>
      </p:sp>
    </p:spTree>
    <p:extLst>
      <p:ext uri="{BB962C8B-B14F-4D97-AF65-F5344CB8AC3E}">
        <p14:creationId xmlns:p14="http://schemas.microsoft.com/office/powerpoint/2010/main" val="487125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1" y="593367"/>
            <a:ext cx="85206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536633"/>
            <a:ext cx="3999900" cy="4555200"/>
          </a:xfrm>
          <a:prstGeom prst="rect">
            <a:avLst/>
          </a:prstGeom>
        </p:spPr>
        <p:txBody>
          <a:bodyPr spcFirstLastPara="1" wrap="square" lIns="91425" tIns="91425" rIns="91425" bIns="91425" anchor="t" anchorCtr="0">
            <a:normAutofit/>
          </a:bodyPr>
          <a:lstStyle>
            <a:lvl1pPr marL="685766" lvl="0" indent="-476227">
              <a:spcBef>
                <a:spcPts val="0"/>
              </a:spcBef>
              <a:spcAft>
                <a:spcPts val="0"/>
              </a:spcAft>
              <a:buSzPts val="1400"/>
              <a:buChar char="●"/>
              <a:defRPr sz="2100"/>
            </a:lvl1pPr>
            <a:lvl2pPr marL="1371532" lvl="1" indent="-457178">
              <a:spcBef>
                <a:spcPts val="0"/>
              </a:spcBef>
              <a:spcAft>
                <a:spcPts val="0"/>
              </a:spcAft>
              <a:buSzPts val="1200"/>
              <a:buChar char="○"/>
              <a:defRPr sz="1800"/>
            </a:lvl2pPr>
            <a:lvl3pPr marL="2057297" lvl="2" indent="-457178">
              <a:spcBef>
                <a:spcPts val="0"/>
              </a:spcBef>
              <a:spcAft>
                <a:spcPts val="0"/>
              </a:spcAft>
              <a:buSzPts val="1200"/>
              <a:buChar char="■"/>
              <a:defRPr sz="1800"/>
            </a:lvl3pPr>
            <a:lvl4pPr marL="2743062" lvl="3" indent="-457178">
              <a:spcBef>
                <a:spcPts val="0"/>
              </a:spcBef>
              <a:spcAft>
                <a:spcPts val="0"/>
              </a:spcAft>
              <a:buSzPts val="1200"/>
              <a:buChar char="●"/>
              <a:defRPr sz="1800"/>
            </a:lvl4pPr>
            <a:lvl5pPr marL="3428829" lvl="4" indent="-457178">
              <a:spcBef>
                <a:spcPts val="0"/>
              </a:spcBef>
              <a:spcAft>
                <a:spcPts val="0"/>
              </a:spcAft>
              <a:buSzPts val="1200"/>
              <a:buChar char="○"/>
              <a:defRPr sz="1800"/>
            </a:lvl5pPr>
            <a:lvl6pPr marL="4114596" lvl="5" indent="-457178">
              <a:spcBef>
                <a:spcPts val="0"/>
              </a:spcBef>
              <a:spcAft>
                <a:spcPts val="0"/>
              </a:spcAft>
              <a:buSzPts val="1200"/>
              <a:buChar char="■"/>
              <a:defRPr sz="1800"/>
            </a:lvl6pPr>
            <a:lvl7pPr marL="4800360" lvl="6" indent="-457178">
              <a:spcBef>
                <a:spcPts val="0"/>
              </a:spcBef>
              <a:spcAft>
                <a:spcPts val="0"/>
              </a:spcAft>
              <a:buSzPts val="1200"/>
              <a:buChar char="●"/>
              <a:defRPr sz="1800"/>
            </a:lvl7pPr>
            <a:lvl8pPr marL="5486126" lvl="7" indent="-457178">
              <a:spcBef>
                <a:spcPts val="0"/>
              </a:spcBef>
              <a:spcAft>
                <a:spcPts val="0"/>
              </a:spcAft>
              <a:buSzPts val="1200"/>
              <a:buChar char="○"/>
              <a:defRPr sz="1800"/>
            </a:lvl8pPr>
            <a:lvl9pPr marL="6171892" lvl="8" indent="-457178">
              <a:spcBef>
                <a:spcPts val="0"/>
              </a:spcBef>
              <a:spcAft>
                <a:spcPts val="0"/>
              </a:spcAft>
              <a:buSzPts val="1200"/>
              <a:buChar char="■"/>
              <a:defRPr sz="1800"/>
            </a:lvl9pPr>
          </a:lstStyle>
          <a:p>
            <a:endParaRPr/>
          </a:p>
        </p:txBody>
      </p:sp>
      <p:sp>
        <p:nvSpPr>
          <p:cNvPr id="23" name="Google Shape;23;p5"/>
          <p:cNvSpPr txBox="1">
            <a:spLocks noGrp="1"/>
          </p:cNvSpPr>
          <p:nvPr>
            <p:ph type="body" idx="2"/>
          </p:nvPr>
        </p:nvSpPr>
        <p:spPr>
          <a:xfrm>
            <a:off x="4832400" y="1536633"/>
            <a:ext cx="3999900" cy="4555200"/>
          </a:xfrm>
          <a:prstGeom prst="rect">
            <a:avLst/>
          </a:prstGeom>
        </p:spPr>
        <p:txBody>
          <a:bodyPr spcFirstLastPara="1" wrap="square" lIns="91425" tIns="91425" rIns="91425" bIns="91425" anchor="t" anchorCtr="0">
            <a:normAutofit/>
          </a:bodyPr>
          <a:lstStyle>
            <a:lvl1pPr marL="685766" lvl="0" indent="-476227">
              <a:spcBef>
                <a:spcPts val="0"/>
              </a:spcBef>
              <a:spcAft>
                <a:spcPts val="0"/>
              </a:spcAft>
              <a:buSzPts val="1400"/>
              <a:buChar char="●"/>
              <a:defRPr sz="2100"/>
            </a:lvl1pPr>
            <a:lvl2pPr marL="1371532" lvl="1" indent="-457178">
              <a:spcBef>
                <a:spcPts val="0"/>
              </a:spcBef>
              <a:spcAft>
                <a:spcPts val="0"/>
              </a:spcAft>
              <a:buSzPts val="1200"/>
              <a:buChar char="○"/>
              <a:defRPr sz="1800"/>
            </a:lvl2pPr>
            <a:lvl3pPr marL="2057297" lvl="2" indent="-457178">
              <a:spcBef>
                <a:spcPts val="0"/>
              </a:spcBef>
              <a:spcAft>
                <a:spcPts val="0"/>
              </a:spcAft>
              <a:buSzPts val="1200"/>
              <a:buChar char="■"/>
              <a:defRPr sz="1800"/>
            </a:lvl3pPr>
            <a:lvl4pPr marL="2743062" lvl="3" indent="-457178">
              <a:spcBef>
                <a:spcPts val="0"/>
              </a:spcBef>
              <a:spcAft>
                <a:spcPts val="0"/>
              </a:spcAft>
              <a:buSzPts val="1200"/>
              <a:buChar char="●"/>
              <a:defRPr sz="1800"/>
            </a:lvl4pPr>
            <a:lvl5pPr marL="3428829" lvl="4" indent="-457178">
              <a:spcBef>
                <a:spcPts val="0"/>
              </a:spcBef>
              <a:spcAft>
                <a:spcPts val="0"/>
              </a:spcAft>
              <a:buSzPts val="1200"/>
              <a:buChar char="○"/>
              <a:defRPr sz="1800"/>
            </a:lvl5pPr>
            <a:lvl6pPr marL="4114596" lvl="5" indent="-457178">
              <a:spcBef>
                <a:spcPts val="0"/>
              </a:spcBef>
              <a:spcAft>
                <a:spcPts val="0"/>
              </a:spcAft>
              <a:buSzPts val="1200"/>
              <a:buChar char="■"/>
              <a:defRPr sz="1800"/>
            </a:lvl6pPr>
            <a:lvl7pPr marL="4800360" lvl="6" indent="-457178">
              <a:spcBef>
                <a:spcPts val="0"/>
              </a:spcBef>
              <a:spcAft>
                <a:spcPts val="0"/>
              </a:spcAft>
              <a:buSzPts val="1200"/>
              <a:buChar char="●"/>
              <a:defRPr sz="1800"/>
            </a:lvl7pPr>
            <a:lvl8pPr marL="5486126" lvl="7" indent="-457178">
              <a:spcBef>
                <a:spcPts val="0"/>
              </a:spcBef>
              <a:spcAft>
                <a:spcPts val="0"/>
              </a:spcAft>
              <a:buSzPts val="1200"/>
              <a:buChar char="○"/>
              <a:defRPr sz="1800"/>
            </a:lvl8pPr>
            <a:lvl9pPr marL="6171892" lvl="8" indent="-457178">
              <a:spcBef>
                <a:spcPts val="0"/>
              </a:spcBef>
              <a:spcAft>
                <a:spcPts val="0"/>
              </a:spcAft>
              <a:buSzPts val="1200"/>
              <a:buChar char="■"/>
              <a:defRPr sz="1800"/>
            </a:lvl9pPr>
          </a:lstStyle>
          <a:p>
            <a:endParaRPr/>
          </a:p>
        </p:txBody>
      </p:sp>
      <p:sp>
        <p:nvSpPr>
          <p:cNvPr id="24" name="Google Shape;24;p5"/>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5640767"/>
            <a:ext cx="5998800" cy="806800"/>
          </a:xfrm>
          <a:prstGeom prst="rect">
            <a:avLst/>
          </a:prstGeom>
        </p:spPr>
        <p:txBody>
          <a:bodyPr spcFirstLastPara="1" wrap="square" lIns="91425" tIns="91425" rIns="91425" bIns="91425" anchor="ctr" anchorCtr="0">
            <a:normAutofit/>
          </a:bodyPr>
          <a:lstStyle>
            <a:lvl1pPr marL="685766" lvl="0" indent="-342882">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1397E-A9AF-F64D-80CD-C400FD1D5F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F921ED-FDE4-8D4D-A156-46D36544B0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41E47B-2C54-F048-B8DE-27C2D132B2D4}"/>
              </a:ext>
            </a:extLst>
          </p:cNvPr>
          <p:cNvSpPr>
            <a:spLocks noGrp="1"/>
          </p:cNvSpPr>
          <p:nvPr>
            <p:ph type="dt" sz="half" idx="10"/>
          </p:nvPr>
        </p:nvSpPr>
        <p:spPr/>
        <p:txBody>
          <a:bodyPr/>
          <a:lstStyle/>
          <a:p>
            <a:fld id="{C55917FE-F46D-394C-9F77-1FE9B4521640}" type="datetimeFigureOut">
              <a:rPr lang="en-US" smtClean="0"/>
              <a:t>7/29/24</a:t>
            </a:fld>
            <a:endParaRPr lang="en-US"/>
          </a:p>
        </p:txBody>
      </p:sp>
      <p:sp>
        <p:nvSpPr>
          <p:cNvPr id="5" name="Footer Placeholder 4">
            <a:extLst>
              <a:ext uri="{FF2B5EF4-FFF2-40B4-BE49-F238E27FC236}">
                <a16:creationId xmlns:a16="http://schemas.microsoft.com/office/drawing/2014/main" id="{09711D9C-EBE3-994F-AD77-7F1C497F0F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A04809-1B3A-574B-8306-0A5CD66A0A41}"/>
              </a:ext>
            </a:extLst>
          </p:cNvPr>
          <p:cNvSpPr>
            <a:spLocks noGrp="1"/>
          </p:cNvSpPr>
          <p:nvPr>
            <p:ph type="sldNum" sz="quarter" idx="12"/>
          </p:nvPr>
        </p:nvSpPr>
        <p:spPr/>
        <p:txBody>
          <a:bodyPr/>
          <a:lstStyle/>
          <a:p>
            <a:fld id="{96270639-31A9-F344-8FEC-F74463763A56}" type="slidenum">
              <a:rPr lang="en-US" smtClean="0"/>
              <a:t>‹#›</a:t>
            </a:fld>
            <a:endParaRPr lang="en-US"/>
          </a:p>
        </p:txBody>
      </p:sp>
    </p:spTree>
    <p:extLst>
      <p:ext uri="{BB962C8B-B14F-4D97-AF65-F5344CB8AC3E}">
        <p14:creationId xmlns:p14="http://schemas.microsoft.com/office/powerpoint/2010/main" val="31466181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1" y="593367"/>
            <a:ext cx="8520600" cy="7636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1" y="1536633"/>
            <a:ext cx="8520600" cy="4555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6217623"/>
            <a:ext cx="548700" cy="524800"/>
          </a:xfrm>
          <a:prstGeom prst="rect">
            <a:avLst/>
          </a:prstGeom>
          <a:noFill/>
          <a:ln>
            <a:noFill/>
          </a:ln>
        </p:spPr>
        <p:txBody>
          <a:bodyPr spcFirstLastPara="1" wrap="square" lIns="91425" tIns="91425" rIns="91425" bIns="91425" anchor="ctr" anchorCtr="0">
            <a:normAutofit/>
          </a:bodyPr>
          <a:lstStyle>
            <a:lvl1pPr lvl="0" algn="r">
              <a:buNone/>
              <a:defRPr sz="1500">
                <a:solidFill>
                  <a:schemeClr val="dk2"/>
                </a:solidFill>
              </a:defRPr>
            </a:lvl1pPr>
            <a:lvl2pPr lvl="1" algn="r">
              <a:buNone/>
              <a:defRPr sz="1500">
                <a:solidFill>
                  <a:schemeClr val="dk2"/>
                </a:solidFill>
              </a:defRPr>
            </a:lvl2pPr>
            <a:lvl3pPr lvl="2" algn="r">
              <a:buNone/>
              <a:defRPr sz="1500">
                <a:solidFill>
                  <a:schemeClr val="dk2"/>
                </a:solidFill>
              </a:defRPr>
            </a:lvl3pPr>
            <a:lvl4pPr lvl="3" algn="r">
              <a:buNone/>
              <a:defRPr sz="1500">
                <a:solidFill>
                  <a:schemeClr val="dk2"/>
                </a:solidFill>
              </a:defRPr>
            </a:lvl4pPr>
            <a:lvl5pPr lvl="4" algn="r">
              <a:buNone/>
              <a:defRPr sz="1500">
                <a:solidFill>
                  <a:schemeClr val="dk2"/>
                </a:solidFill>
              </a:defRPr>
            </a:lvl5pPr>
            <a:lvl6pPr lvl="5" algn="r">
              <a:buNone/>
              <a:defRPr sz="1500">
                <a:solidFill>
                  <a:schemeClr val="dk2"/>
                </a:solidFill>
              </a:defRPr>
            </a:lvl6pPr>
            <a:lvl7pPr lvl="6" algn="r">
              <a:buNone/>
              <a:defRPr sz="1500">
                <a:solidFill>
                  <a:schemeClr val="dk2"/>
                </a:solidFill>
              </a:defRPr>
            </a:lvl7pPr>
            <a:lvl8pPr lvl="7" algn="r">
              <a:buNone/>
              <a:defRPr sz="1500">
                <a:solidFill>
                  <a:schemeClr val="dk2"/>
                </a:solidFill>
              </a:defRPr>
            </a:lvl8pPr>
            <a:lvl9pPr lvl="8" algn="r">
              <a:buNone/>
              <a:defRPr sz="1500">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51" r:id="rId1"/>
    <p:sldLayoutId id="2147483656" r:id="rId2"/>
    <p:sldLayoutId id="2147483658" r:id="rId3"/>
    <p:sldLayoutId id="2147483660"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1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50.png"/></Relationships>
</file>

<file path=ppt/slides/_rels/slide1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0.jpe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54B1667-4311-D895-3D5C-2C28EA40D145}"/>
              </a:ext>
            </a:extLst>
          </p:cNvPr>
          <p:cNvSpPr>
            <a:spLocks noGrp="1"/>
          </p:cNvSpPr>
          <p:nvPr>
            <p:ph type="title"/>
          </p:nvPr>
        </p:nvSpPr>
        <p:spPr>
          <a:xfrm>
            <a:off x="311700" y="2001252"/>
            <a:ext cx="8520600" cy="1183543"/>
          </a:xfrm>
        </p:spPr>
        <p:txBody>
          <a:bodyPr>
            <a:noAutofit/>
          </a:bodyPr>
          <a:lstStyle/>
          <a:p>
            <a:pPr algn="ctr">
              <a:lnSpc>
                <a:spcPct val="150000"/>
              </a:lnSpc>
            </a:pPr>
            <a:r>
              <a:rPr lang="en-US" sz="2800" b="1" dirty="0">
                <a:latin typeface="Avenir Book" panose="02000503020000020003" pitchFamily="2" charset="0"/>
              </a:rPr>
              <a:t>BIOS247: Experimental evolution and whole genome sequencing: From flies to yeast</a:t>
            </a:r>
          </a:p>
        </p:txBody>
      </p:sp>
      <p:sp>
        <p:nvSpPr>
          <p:cNvPr id="2" name="TextBox 1">
            <a:extLst>
              <a:ext uri="{FF2B5EF4-FFF2-40B4-BE49-F238E27FC236}">
                <a16:creationId xmlns:a16="http://schemas.microsoft.com/office/drawing/2014/main" id="{5CEA2AED-30F4-4D0F-37F1-5994A7DEB85D}"/>
              </a:ext>
            </a:extLst>
          </p:cNvPr>
          <p:cNvSpPr txBox="1"/>
          <p:nvPr/>
        </p:nvSpPr>
        <p:spPr>
          <a:xfrm>
            <a:off x="311700" y="3944610"/>
            <a:ext cx="8229626" cy="975716"/>
          </a:xfrm>
          <a:prstGeom prst="rect">
            <a:avLst/>
          </a:prstGeom>
          <a:noFill/>
        </p:spPr>
        <p:txBody>
          <a:bodyPr wrap="square" rtlCol="0">
            <a:spAutoFit/>
          </a:bodyPr>
          <a:lstStyle/>
          <a:p>
            <a:pPr algn="ctr">
              <a:lnSpc>
                <a:spcPct val="150000"/>
              </a:lnSpc>
            </a:pPr>
            <a:endParaRPr lang="en-US" sz="2000" dirty="0">
              <a:latin typeface="Avenir Book" panose="02000503020000020003" pitchFamily="2" charset="0"/>
            </a:endParaRPr>
          </a:p>
          <a:p>
            <a:pPr algn="ctr">
              <a:lnSpc>
                <a:spcPct val="150000"/>
              </a:lnSpc>
            </a:pPr>
            <a:r>
              <a:rPr lang="en-US" sz="2000" dirty="0">
                <a:latin typeface="Avenir Book" panose="02000503020000020003" pitchFamily="2" charset="0"/>
              </a:rPr>
              <a:t>July 29, 2024</a:t>
            </a:r>
          </a:p>
        </p:txBody>
      </p:sp>
    </p:spTree>
    <p:extLst>
      <p:ext uri="{BB962C8B-B14F-4D97-AF65-F5344CB8AC3E}">
        <p14:creationId xmlns:p14="http://schemas.microsoft.com/office/powerpoint/2010/main" val="19245850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141C3DF9-F7DA-3851-D58D-079D0B783A3D}"/>
              </a:ext>
            </a:extLst>
          </p:cNvPr>
          <p:cNvSpPr txBox="1">
            <a:spLocks/>
          </p:cNvSpPr>
          <p:nvPr/>
        </p:nvSpPr>
        <p:spPr>
          <a:xfrm>
            <a:off x="311700" y="679099"/>
            <a:ext cx="8832300" cy="9571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120000"/>
              </a:lnSpc>
            </a:pPr>
            <a:r>
              <a:rPr lang="en-US" sz="2400" dirty="0">
                <a:effectLst/>
                <a:latin typeface="Avenir Book" panose="02000503020000020003" pitchFamily="2" charset="0"/>
                <a:ea typeface="Arial" panose="020B0604020202020204" pitchFamily="34" charset="0"/>
              </a:rPr>
              <a:t>Experimental design to track genomic and phenotypic evolution </a:t>
            </a:r>
            <a:r>
              <a:rPr lang="en-US" sz="2400" dirty="0">
                <a:latin typeface="Avenir Book" panose="02000503020000020003" pitchFamily="2" charset="0"/>
              </a:rPr>
              <a:t>to temporally fluctuating malathion selection</a:t>
            </a:r>
          </a:p>
        </p:txBody>
      </p:sp>
      <p:sp>
        <p:nvSpPr>
          <p:cNvPr id="8" name="TextBox 7">
            <a:extLst>
              <a:ext uri="{FF2B5EF4-FFF2-40B4-BE49-F238E27FC236}">
                <a16:creationId xmlns:a16="http://schemas.microsoft.com/office/drawing/2014/main" id="{828BA9FC-D477-2329-8B5D-581942434E94}"/>
              </a:ext>
            </a:extLst>
          </p:cNvPr>
          <p:cNvSpPr txBox="1"/>
          <p:nvPr/>
        </p:nvSpPr>
        <p:spPr>
          <a:xfrm>
            <a:off x="6708116" y="6487208"/>
            <a:ext cx="2201244" cy="271934"/>
          </a:xfrm>
          <a:prstGeom prst="rect">
            <a:avLst/>
          </a:prstGeom>
          <a:noFill/>
        </p:spPr>
        <p:txBody>
          <a:bodyPr wrap="none" rtlCol="0">
            <a:spAutoFit/>
          </a:bodyPr>
          <a:lstStyle/>
          <a:p>
            <a:r>
              <a:rPr lang="en-US" dirty="0">
                <a:latin typeface="Avenir Book" panose="02000503020000020003" pitchFamily="2" charset="0"/>
              </a:rPr>
              <a:t>Karageorgi et al., unpublished</a:t>
            </a:r>
          </a:p>
        </p:txBody>
      </p:sp>
      <p:pic>
        <p:nvPicPr>
          <p:cNvPr id="9" name="Picture 8" descr="A screenshot of a computer&#10;&#10;Description automatically generated">
            <a:extLst>
              <a:ext uri="{FF2B5EF4-FFF2-40B4-BE49-F238E27FC236}">
                <a16:creationId xmlns:a16="http://schemas.microsoft.com/office/drawing/2014/main" id="{404FC2D0-C0C5-1052-81A2-348208136C4E}"/>
              </a:ext>
            </a:extLst>
          </p:cNvPr>
          <p:cNvPicPr>
            <a:picLocks noChangeAspect="1"/>
          </p:cNvPicPr>
          <p:nvPr/>
        </p:nvPicPr>
        <p:blipFill rotWithShape="1">
          <a:blip r:embed="rId3"/>
          <a:srcRect t="11326" b="31639"/>
          <a:stretch/>
        </p:blipFill>
        <p:spPr>
          <a:xfrm>
            <a:off x="371192" y="2599022"/>
            <a:ext cx="8401615" cy="3869561"/>
          </a:xfrm>
          <a:prstGeom prst="rect">
            <a:avLst/>
          </a:prstGeom>
        </p:spPr>
      </p:pic>
      <p:sp>
        <p:nvSpPr>
          <p:cNvPr id="10" name="TextBox 9">
            <a:extLst>
              <a:ext uri="{FF2B5EF4-FFF2-40B4-BE49-F238E27FC236}">
                <a16:creationId xmlns:a16="http://schemas.microsoft.com/office/drawing/2014/main" id="{D1F15E4A-D66C-4CC2-2D74-E60218E5B124}"/>
              </a:ext>
            </a:extLst>
          </p:cNvPr>
          <p:cNvSpPr txBox="1"/>
          <p:nvPr/>
        </p:nvSpPr>
        <p:spPr>
          <a:xfrm>
            <a:off x="311700" y="2292863"/>
            <a:ext cx="6984604" cy="323165"/>
          </a:xfrm>
          <a:prstGeom prst="rect">
            <a:avLst/>
          </a:prstGeom>
          <a:noFill/>
        </p:spPr>
        <p:txBody>
          <a:bodyPr wrap="none" rtlCol="0">
            <a:spAutoFit/>
          </a:bodyPr>
          <a:lstStyle/>
          <a:p>
            <a:r>
              <a:rPr lang="en-US" sz="1500" dirty="0">
                <a:latin typeface="Avenir Book" panose="02000503020000020003" pitchFamily="2" charset="0"/>
              </a:rPr>
              <a:t>Panel of 76 inbred lines with standing genetic variation for malathion resistance</a:t>
            </a:r>
          </a:p>
        </p:txBody>
      </p:sp>
    </p:spTree>
    <p:extLst>
      <p:ext uri="{BB962C8B-B14F-4D97-AF65-F5344CB8AC3E}">
        <p14:creationId xmlns:p14="http://schemas.microsoft.com/office/powerpoint/2010/main" val="2804601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28BA9FC-D477-2329-8B5D-581942434E94}"/>
              </a:ext>
            </a:extLst>
          </p:cNvPr>
          <p:cNvSpPr txBox="1"/>
          <p:nvPr/>
        </p:nvSpPr>
        <p:spPr>
          <a:xfrm>
            <a:off x="6708116" y="6487208"/>
            <a:ext cx="2201244" cy="271934"/>
          </a:xfrm>
          <a:prstGeom prst="rect">
            <a:avLst/>
          </a:prstGeom>
          <a:noFill/>
        </p:spPr>
        <p:txBody>
          <a:bodyPr wrap="none" rtlCol="0">
            <a:spAutoFit/>
          </a:bodyPr>
          <a:lstStyle/>
          <a:p>
            <a:r>
              <a:rPr lang="en-US" dirty="0">
                <a:latin typeface="Avenir Book" panose="02000503020000020003" pitchFamily="2" charset="0"/>
              </a:rPr>
              <a:t>Karageorgi et al., unpublished</a:t>
            </a:r>
          </a:p>
        </p:txBody>
      </p:sp>
      <p:sp>
        <p:nvSpPr>
          <p:cNvPr id="2" name="Title 2">
            <a:extLst>
              <a:ext uri="{FF2B5EF4-FFF2-40B4-BE49-F238E27FC236}">
                <a16:creationId xmlns:a16="http://schemas.microsoft.com/office/drawing/2014/main" id="{647CE6DF-7083-5455-B6E9-ED4F630D8329}"/>
              </a:ext>
            </a:extLst>
          </p:cNvPr>
          <p:cNvSpPr txBox="1">
            <a:spLocks/>
          </p:cNvSpPr>
          <p:nvPr/>
        </p:nvSpPr>
        <p:spPr>
          <a:xfrm>
            <a:off x="311700" y="679099"/>
            <a:ext cx="8832300" cy="9571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120000"/>
              </a:lnSpc>
            </a:pPr>
            <a:r>
              <a:rPr lang="en-US" sz="2400" dirty="0">
                <a:effectLst/>
                <a:latin typeface="Avenir Book" panose="02000503020000020003" pitchFamily="2" charset="0"/>
                <a:ea typeface="Arial" panose="020B0604020202020204" pitchFamily="34" charset="0"/>
              </a:rPr>
              <a:t>Experimental design to track genomic and phenotypic evolution </a:t>
            </a:r>
            <a:r>
              <a:rPr lang="en-US" sz="2400" dirty="0">
                <a:latin typeface="Avenir Book" panose="02000503020000020003" pitchFamily="2" charset="0"/>
              </a:rPr>
              <a:t>to temporally fluctuating malathion selection</a:t>
            </a:r>
          </a:p>
        </p:txBody>
      </p:sp>
      <p:pic>
        <p:nvPicPr>
          <p:cNvPr id="6" name="Picture 5" descr="A diagram of a graph showing different types of objects&#10;&#10;Description automatically generated with medium confidence">
            <a:extLst>
              <a:ext uri="{FF2B5EF4-FFF2-40B4-BE49-F238E27FC236}">
                <a16:creationId xmlns:a16="http://schemas.microsoft.com/office/drawing/2014/main" id="{50BD0DEB-E720-2A96-F04C-5AE19D7EC45A}"/>
              </a:ext>
            </a:extLst>
          </p:cNvPr>
          <p:cNvPicPr>
            <a:picLocks noChangeAspect="1"/>
          </p:cNvPicPr>
          <p:nvPr/>
        </p:nvPicPr>
        <p:blipFill>
          <a:blip r:embed="rId3"/>
          <a:stretch>
            <a:fillRect/>
          </a:stretch>
        </p:blipFill>
        <p:spPr>
          <a:xfrm>
            <a:off x="388235" y="2053281"/>
            <a:ext cx="8367530" cy="3641683"/>
          </a:xfrm>
          <a:prstGeom prst="rect">
            <a:avLst/>
          </a:prstGeom>
        </p:spPr>
      </p:pic>
    </p:spTree>
    <p:extLst>
      <p:ext uri="{BB962C8B-B14F-4D97-AF65-F5344CB8AC3E}">
        <p14:creationId xmlns:p14="http://schemas.microsoft.com/office/powerpoint/2010/main" val="1718797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141C3DF9-F7DA-3851-D58D-079D0B783A3D}"/>
              </a:ext>
            </a:extLst>
          </p:cNvPr>
          <p:cNvSpPr txBox="1">
            <a:spLocks/>
          </p:cNvSpPr>
          <p:nvPr/>
        </p:nvSpPr>
        <p:spPr>
          <a:xfrm>
            <a:off x="311700" y="679100"/>
            <a:ext cx="8520600" cy="76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120000"/>
              </a:lnSpc>
            </a:pPr>
            <a:r>
              <a:rPr lang="en-US" sz="2400" dirty="0">
                <a:latin typeface="Avenir Book" panose="02000503020000020003" pitchFamily="2" charset="0"/>
              </a:rPr>
              <a:t>Rapid evolution of resistance to temporally fluctuating malathion selection</a:t>
            </a:r>
          </a:p>
        </p:txBody>
      </p:sp>
      <p:sp>
        <p:nvSpPr>
          <p:cNvPr id="8" name="TextBox 7">
            <a:extLst>
              <a:ext uri="{FF2B5EF4-FFF2-40B4-BE49-F238E27FC236}">
                <a16:creationId xmlns:a16="http://schemas.microsoft.com/office/drawing/2014/main" id="{828BA9FC-D477-2329-8B5D-581942434E94}"/>
              </a:ext>
            </a:extLst>
          </p:cNvPr>
          <p:cNvSpPr txBox="1"/>
          <p:nvPr/>
        </p:nvSpPr>
        <p:spPr>
          <a:xfrm>
            <a:off x="6708116" y="6487208"/>
            <a:ext cx="2201244" cy="271934"/>
          </a:xfrm>
          <a:prstGeom prst="rect">
            <a:avLst/>
          </a:prstGeom>
          <a:noFill/>
        </p:spPr>
        <p:txBody>
          <a:bodyPr wrap="none" rtlCol="0">
            <a:spAutoFit/>
          </a:bodyPr>
          <a:lstStyle/>
          <a:p>
            <a:r>
              <a:rPr lang="en-US" dirty="0">
                <a:latin typeface="Avenir Book" panose="02000503020000020003" pitchFamily="2" charset="0"/>
              </a:rPr>
              <a:t>Karageorgi et al., unpublished</a:t>
            </a:r>
          </a:p>
        </p:txBody>
      </p:sp>
      <p:pic>
        <p:nvPicPr>
          <p:cNvPr id="10" name="Picture 9" descr="A graph of a number of people&#10;&#10;Description automatically generated with medium confidence">
            <a:extLst>
              <a:ext uri="{FF2B5EF4-FFF2-40B4-BE49-F238E27FC236}">
                <a16:creationId xmlns:a16="http://schemas.microsoft.com/office/drawing/2014/main" id="{9B936967-251D-EAD6-023F-2A7592F139F9}"/>
              </a:ext>
            </a:extLst>
          </p:cNvPr>
          <p:cNvPicPr>
            <a:picLocks noChangeAspect="1"/>
          </p:cNvPicPr>
          <p:nvPr/>
        </p:nvPicPr>
        <p:blipFill>
          <a:blip r:embed="rId3"/>
          <a:stretch>
            <a:fillRect/>
          </a:stretch>
        </p:blipFill>
        <p:spPr>
          <a:xfrm>
            <a:off x="2103120" y="1911096"/>
            <a:ext cx="4937760" cy="4114800"/>
          </a:xfrm>
          <a:prstGeom prst="rect">
            <a:avLst/>
          </a:prstGeom>
        </p:spPr>
      </p:pic>
    </p:spTree>
    <p:extLst>
      <p:ext uri="{BB962C8B-B14F-4D97-AF65-F5344CB8AC3E}">
        <p14:creationId xmlns:p14="http://schemas.microsoft.com/office/powerpoint/2010/main" val="3118650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aph of different colored lines&#10;&#10;Description automatically generated">
            <a:extLst>
              <a:ext uri="{FF2B5EF4-FFF2-40B4-BE49-F238E27FC236}">
                <a16:creationId xmlns:a16="http://schemas.microsoft.com/office/drawing/2014/main" id="{2FC0A617-DE50-B57B-8094-185C8B0F5950}"/>
              </a:ext>
            </a:extLst>
          </p:cNvPr>
          <p:cNvPicPr>
            <a:picLocks noChangeAspect="1"/>
          </p:cNvPicPr>
          <p:nvPr/>
        </p:nvPicPr>
        <p:blipFill>
          <a:blip r:embed="rId3"/>
          <a:stretch>
            <a:fillRect/>
          </a:stretch>
        </p:blipFill>
        <p:spPr>
          <a:xfrm>
            <a:off x="311700" y="2227594"/>
            <a:ext cx="4169664" cy="3474720"/>
          </a:xfrm>
          <a:prstGeom prst="rect">
            <a:avLst/>
          </a:prstGeom>
        </p:spPr>
      </p:pic>
      <p:sp>
        <p:nvSpPr>
          <p:cNvPr id="4" name="Title 2">
            <a:extLst>
              <a:ext uri="{FF2B5EF4-FFF2-40B4-BE49-F238E27FC236}">
                <a16:creationId xmlns:a16="http://schemas.microsoft.com/office/drawing/2014/main" id="{141C3DF9-F7DA-3851-D58D-079D0B783A3D}"/>
              </a:ext>
            </a:extLst>
          </p:cNvPr>
          <p:cNvSpPr txBox="1">
            <a:spLocks/>
          </p:cNvSpPr>
          <p:nvPr/>
        </p:nvSpPr>
        <p:spPr>
          <a:xfrm>
            <a:off x="311700" y="679100"/>
            <a:ext cx="8520600" cy="76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120000"/>
              </a:lnSpc>
            </a:pPr>
            <a:r>
              <a:rPr lang="en-US" sz="2400" dirty="0">
                <a:latin typeface="Avenir Book" panose="02000503020000020003" pitchFamily="2" charset="0"/>
              </a:rPr>
              <a:t>Rapid evolution of resistant </a:t>
            </a:r>
            <a:r>
              <a:rPr lang="en-US" sz="2400" i="1" dirty="0">
                <a:latin typeface="Avenir Book" panose="02000503020000020003" pitchFamily="2" charset="0"/>
              </a:rPr>
              <a:t>Ace</a:t>
            </a:r>
            <a:r>
              <a:rPr lang="en-US" sz="2400" dirty="0">
                <a:latin typeface="Avenir Book" panose="02000503020000020003" pitchFamily="2" charset="0"/>
              </a:rPr>
              <a:t> alleles to fluctuating malathion selection</a:t>
            </a:r>
          </a:p>
        </p:txBody>
      </p:sp>
      <p:sp>
        <p:nvSpPr>
          <p:cNvPr id="8" name="TextBox 7">
            <a:extLst>
              <a:ext uri="{FF2B5EF4-FFF2-40B4-BE49-F238E27FC236}">
                <a16:creationId xmlns:a16="http://schemas.microsoft.com/office/drawing/2014/main" id="{828BA9FC-D477-2329-8B5D-581942434E94}"/>
              </a:ext>
            </a:extLst>
          </p:cNvPr>
          <p:cNvSpPr txBox="1"/>
          <p:nvPr/>
        </p:nvSpPr>
        <p:spPr>
          <a:xfrm>
            <a:off x="6708116" y="6487208"/>
            <a:ext cx="2201244" cy="271934"/>
          </a:xfrm>
          <a:prstGeom prst="rect">
            <a:avLst/>
          </a:prstGeom>
          <a:noFill/>
        </p:spPr>
        <p:txBody>
          <a:bodyPr wrap="none" rtlCol="0">
            <a:spAutoFit/>
          </a:bodyPr>
          <a:lstStyle/>
          <a:p>
            <a:r>
              <a:rPr lang="en-US" dirty="0">
                <a:latin typeface="Avenir Book" panose="02000503020000020003" pitchFamily="2" charset="0"/>
              </a:rPr>
              <a:t>Karageorgi et al., unpublished</a:t>
            </a:r>
          </a:p>
        </p:txBody>
      </p:sp>
      <p:pic>
        <p:nvPicPr>
          <p:cNvPr id="9" name="Picture 8" descr="A graph of different colored lines&#10;&#10;Description automatically generated">
            <a:extLst>
              <a:ext uri="{FF2B5EF4-FFF2-40B4-BE49-F238E27FC236}">
                <a16:creationId xmlns:a16="http://schemas.microsoft.com/office/drawing/2014/main" id="{DA4EDC6E-9BD2-F79A-7AB7-EAE931B0C6CA}"/>
              </a:ext>
            </a:extLst>
          </p:cNvPr>
          <p:cNvPicPr>
            <a:picLocks noChangeAspect="1"/>
          </p:cNvPicPr>
          <p:nvPr/>
        </p:nvPicPr>
        <p:blipFill>
          <a:blip r:embed="rId4"/>
          <a:stretch>
            <a:fillRect/>
          </a:stretch>
        </p:blipFill>
        <p:spPr>
          <a:xfrm>
            <a:off x="4572000" y="2227594"/>
            <a:ext cx="4169664" cy="3474720"/>
          </a:xfrm>
          <a:prstGeom prst="rect">
            <a:avLst/>
          </a:prstGeom>
        </p:spPr>
      </p:pic>
      <p:sp>
        <p:nvSpPr>
          <p:cNvPr id="2" name="TextBox 1">
            <a:extLst>
              <a:ext uri="{FF2B5EF4-FFF2-40B4-BE49-F238E27FC236}">
                <a16:creationId xmlns:a16="http://schemas.microsoft.com/office/drawing/2014/main" id="{F71DC621-889C-004D-E53D-7CC82B2B1065}"/>
              </a:ext>
            </a:extLst>
          </p:cNvPr>
          <p:cNvSpPr txBox="1"/>
          <p:nvPr/>
        </p:nvSpPr>
        <p:spPr>
          <a:xfrm>
            <a:off x="3200400" y="3200400"/>
            <a:ext cx="2894071" cy="1014984"/>
          </a:xfrm>
          <a:prstGeom prst="rect">
            <a:avLst/>
          </a:prstGeom>
          <a:solidFill>
            <a:schemeClr val="lt1"/>
          </a:solidFill>
          <a:ln>
            <a:solidFill>
              <a:schemeClr val="tx1"/>
            </a:solidFill>
          </a:ln>
        </p:spPr>
        <p:txBody>
          <a:bodyPr wrap="square" rtlCol="0">
            <a:spAutoFit/>
          </a:bodyPr>
          <a:lstStyle/>
          <a:p>
            <a:r>
              <a:rPr lang="en-US" sz="1500" b="1" dirty="0">
                <a:latin typeface="Avenir Book" panose="02000503020000020003" pitchFamily="2" charset="0"/>
              </a:rPr>
              <a:t>Teaching module 1:</a:t>
            </a:r>
          </a:p>
          <a:p>
            <a:r>
              <a:rPr lang="en-US" sz="1500" dirty="0">
                <a:latin typeface="Avenir Book" panose="02000503020000020003" pitchFamily="2" charset="0"/>
              </a:rPr>
              <a:t>Track allele frequency trajectories in evolving populations</a:t>
            </a:r>
          </a:p>
        </p:txBody>
      </p:sp>
      <p:sp>
        <p:nvSpPr>
          <p:cNvPr id="11" name="TextBox 10">
            <a:extLst>
              <a:ext uri="{FF2B5EF4-FFF2-40B4-BE49-F238E27FC236}">
                <a16:creationId xmlns:a16="http://schemas.microsoft.com/office/drawing/2014/main" id="{B0EE7FB0-8380-6578-5D4B-D9EF658E085D}"/>
              </a:ext>
            </a:extLst>
          </p:cNvPr>
          <p:cNvSpPr txBox="1"/>
          <p:nvPr/>
        </p:nvSpPr>
        <p:spPr>
          <a:xfrm>
            <a:off x="1424952" y="1904429"/>
            <a:ext cx="1943161" cy="323165"/>
          </a:xfrm>
          <a:prstGeom prst="rect">
            <a:avLst/>
          </a:prstGeom>
          <a:noFill/>
        </p:spPr>
        <p:txBody>
          <a:bodyPr wrap="none" rtlCol="0">
            <a:spAutoFit/>
          </a:bodyPr>
          <a:lstStyle/>
          <a:p>
            <a:r>
              <a:rPr lang="en-US" sz="1500" dirty="0">
                <a:latin typeface="Avenir Book" panose="02000503020000020003" pitchFamily="2" charset="0"/>
              </a:rPr>
              <a:t>Malathion-untreated</a:t>
            </a:r>
          </a:p>
        </p:txBody>
      </p:sp>
      <p:sp>
        <p:nvSpPr>
          <p:cNvPr id="12" name="TextBox 11">
            <a:extLst>
              <a:ext uri="{FF2B5EF4-FFF2-40B4-BE49-F238E27FC236}">
                <a16:creationId xmlns:a16="http://schemas.microsoft.com/office/drawing/2014/main" id="{92E785ED-6419-C78A-3D43-A559741D7A1D}"/>
              </a:ext>
            </a:extLst>
          </p:cNvPr>
          <p:cNvSpPr txBox="1"/>
          <p:nvPr/>
        </p:nvSpPr>
        <p:spPr>
          <a:xfrm>
            <a:off x="5792653" y="1904429"/>
            <a:ext cx="1728358" cy="323165"/>
          </a:xfrm>
          <a:prstGeom prst="rect">
            <a:avLst/>
          </a:prstGeom>
          <a:noFill/>
        </p:spPr>
        <p:txBody>
          <a:bodyPr wrap="none" rtlCol="0">
            <a:spAutoFit/>
          </a:bodyPr>
          <a:lstStyle/>
          <a:p>
            <a:r>
              <a:rPr lang="en-US" sz="1500" dirty="0">
                <a:latin typeface="Avenir Book" panose="02000503020000020003" pitchFamily="2" charset="0"/>
              </a:rPr>
              <a:t>Malathion-treated</a:t>
            </a:r>
          </a:p>
        </p:txBody>
      </p:sp>
    </p:spTree>
    <p:extLst>
      <p:ext uri="{BB962C8B-B14F-4D97-AF65-F5344CB8AC3E}">
        <p14:creationId xmlns:p14="http://schemas.microsoft.com/office/powerpoint/2010/main" val="2055864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141C3DF9-F7DA-3851-D58D-079D0B783A3D}"/>
              </a:ext>
            </a:extLst>
          </p:cNvPr>
          <p:cNvSpPr txBox="1">
            <a:spLocks/>
          </p:cNvSpPr>
          <p:nvPr/>
        </p:nvSpPr>
        <p:spPr>
          <a:xfrm>
            <a:off x="311700" y="679100"/>
            <a:ext cx="8520600" cy="76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120000"/>
              </a:lnSpc>
            </a:pPr>
            <a:r>
              <a:rPr lang="en-US" sz="2400" dirty="0">
                <a:latin typeface="Avenir Book" panose="02000503020000020003" pitchFamily="2" charset="0"/>
              </a:rPr>
              <a:t>Malathion selection led to an initial increase and subsequent decline of genomic differentiation</a:t>
            </a:r>
          </a:p>
        </p:txBody>
      </p:sp>
      <p:sp>
        <p:nvSpPr>
          <p:cNvPr id="8" name="TextBox 7">
            <a:extLst>
              <a:ext uri="{FF2B5EF4-FFF2-40B4-BE49-F238E27FC236}">
                <a16:creationId xmlns:a16="http://schemas.microsoft.com/office/drawing/2014/main" id="{828BA9FC-D477-2329-8B5D-581942434E94}"/>
              </a:ext>
            </a:extLst>
          </p:cNvPr>
          <p:cNvSpPr txBox="1"/>
          <p:nvPr/>
        </p:nvSpPr>
        <p:spPr>
          <a:xfrm>
            <a:off x="6708116" y="6487208"/>
            <a:ext cx="2201244" cy="271934"/>
          </a:xfrm>
          <a:prstGeom prst="rect">
            <a:avLst/>
          </a:prstGeom>
          <a:noFill/>
        </p:spPr>
        <p:txBody>
          <a:bodyPr wrap="none" rtlCol="0">
            <a:spAutoFit/>
          </a:bodyPr>
          <a:lstStyle/>
          <a:p>
            <a:r>
              <a:rPr lang="en-US" dirty="0">
                <a:latin typeface="Avenir Book" panose="02000503020000020003" pitchFamily="2" charset="0"/>
              </a:rPr>
              <a:t>Karageorgi et al., unpublished</a:t>
            </a:r>
          </a:p>
        </p:txBody>
      </p:sp>
      <p:pic>
        <p:nvPicPr>
          <p:cNvPr id="5" name="Picture 4" descr="A graph of numbers and symbols&#10;&#10;Description automatically generated with medium confidence">
            <a:extLst>
              <a:ext uri="{FF2B5EF4-FFF2-40B4-BE49-F238E27FC236}">
                <a16:creationId xmlns:a16="http://schemas.microsoft.com/office/drawing/2014/main" id="{637EB309-455C-FC0E-336C-7FED662A346D}"/>
              </a:ext>
            </a:extLst>
          </p:cNvPr>
          <p:cNvPicPr>
            <a:picLocks noChangeAspect="1"/>
          </p:cNvPicPr>
          <p:nvPr/>
        </p:nvPicPr>
        <p:blipFill>
          <a:blip r:embed="rId3"/>
          <a:stretch>
            <a:fillRect/>
          </a:stretch>
        </p:blipFill>
        <p:spPr>
          <a:xfrm>
            <a:off x="182880" y="2715836"/>
            <a:ext cx="8778240" cy="2926080"/>
          </a:xfrm>
          <a:prstGeom prst="rect">
            <a:avLst/>
          </a:prstGeom>
        </p:spPr>
      </p:pic>
      <p:sp>
        <p:nvSpPr>
          <p:cNvPr id="3" name="TextBox 2">
            <a:extLst>
              <a:ext uri="{FF2B5EF4-FFF2-40B4-BE49-F238E27FC236}">
                <a16:creationId xmlns:a16="http://schemas.microsoft.com/office/drawing/2014/main" id="{6C8737DA-C8F0-57DB-1BA6-238468DC6C1A}"/>
              </a:ext>
            </a:extLst>
          </p:cNvPr>
          <p:cNvSpPr txBox="1"/>
          <p:nvPr/>
        </p:nvSpPr>
        <p:spPr>
          <a:xfrm>
            <a:off x="3200400" y="3200400"/>
            <a:ext cx="2636896" cy="1015663"/>
          </a:xfrm>
          <a:prstGeom prst="rect">
            <a:avLst/>
          </a:prstGeom>
          <a:solidFill>
            <a:schemeClr val="lt1"/>
          </a:solidFill>
          <a:ln>
            <a:solidFill>
              <a:schemeClr val="tx1"/>
            </a:solidFill>
          </a:ln>
        </p:spPr>
        <p:txBody>
          <a:bodyPr wrap="square" rtlCol="0">
            <a:spAutoFit/>
          </a:bodyPr>
          <a:lstStyle/>
          <a:p>
            <a:r>
              <a:rPr lang="en-US" sz="1500" b="1" dirty="0">
                <a:latin typeface="Avenir Book" panose="02000503020000020003" pitchFamily="2" charset="0"/>
              </a:rPr>
              <a:t>Teaching module 2:</a:t>
            </a:r>
          </a:p>
          <a:p>
            <a:r>
              <a:rPr lang="en-US" sz="1500" dirty="0">
                <a:latin typeface="Avenir Book" panose="02000503020000020003" pitchFamily="2" charset="0"/>
              </a:rPr>
              <a:t>Use </a:t>
            </a:r>
            <a:r>
              <a:rPr lang="en-US" sz="1500" dirty="0" err="1">
                <a:latin typeface="Avenir Book" panose="02000503020000020003" pitchFamily="2" charset="0"/>
              </a:rPr>
              <a:t>Fst</a:t>
            </a:r>
            <a:r>
              <a:rPr lang="en-US" sz="1500" dirty="0">
                <a:latin typeface="Avenir Book" panose="02000503020000020003" pitchFamily="2" charset="0"/>
              </a:rPr>
              <a:t> to measure genomic differentiation over time in evolving populations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4F33C28-F4E4-E0F9-8599-9C1CE675B950}"/>
                  </a:ext>
                </a:extLst>
              </p:cNvPr>
              <p:cNvSpPr txBox="1"/>
              <p:nvPr/>
            </p:nvSpPr>
            <p:spPr>
              <a:xfrm>
                <a:off x="688218" y="1789094"/>
                <a:ext cx="3056021" cy="859979"/>
              </a:xfrm>
              <a:prstGeom prst="rect">
                <a:avLst/>
              </a:prstGeom>
              <a:noFill/>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sz="1200" i="1" smtClean="0">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200" i="1">
                              <a:effectLst/>
                              <a:latin typeface="Cambria Math" panose="02040503050406030204" pitchFamily="18" charset="0"/>
                              <a:ea typeface="Cambria Math" panose="02040503050406030204" pitchFamily="18" charset="0"/>
                              <a:cs typeface="Cambria Math" panose="02040503050406030204" pitchFamily="18" charset="0"/>
                            </a:rPr>
                            <m:t>𝐹</m:t>
                          </m:r>
                        </m:e>
                        <m:sub>
                          <m:r>
                            <a:rPr lang="en-US" sz="1200" i="1">
                              <a:effectLst/>
                              <a:latin typeface="Cambria Math" panose="02040503050406030204" pitchFamily="18" charset="0"/>
                              <a:ea typeface="Cambria Math" panose="02040503050406030204" pitchFamily="18" charset="0"/>
                              <a:cs typeface="Cambria Math" panose="02040503050406030204" pitchFamily="18" charset="0"/>
                            </a:rPr>
                            <m:t>𝑆</m:t>
                          </m:r>
                          <m:sSub>
                            <m:sSubPr>
                              <m:ctrlPr>
                                <a:rPr lang="en-US" sz="1200" i="1">
                                  <a:effectLst/>
                                  <a:latin typeface="Cambria Math" panose="02040503050406030204" pitchFamily="18" charset="0"/>
                                  <a:ea typeface="Cambria Math" panose="02040503050406030204" pitchFamily="18" charset="0"/>
                                  <a:cs typeface="Cambria Math" panose="02040503050406030204" pitchFamily="18" charset="0"/>
                                </a:rPr>
                              </m:ctrlPr>
                            </m:sSubPr>
                            <m:e>
                              <m:r>
                                <a:rPr lang="en-US" sz="1200" i="1">
                                  <a:effectLst/>
                                  <a:latin typeface="Cambria Math" panose="02040503050406030204" pitchFamily="18" charset="0"/>
                                  <a:ea typeface="Cambria Math" panose="02040503050406030204" pitchFamily="18" charset="0"/>
                                  <a:cs typeface="Cambria Math" panose="02040503050406030204" pitchFamily="18" charset="0"/>
                                </a:rPr>
                                <m:t>𝑇</m:t>
                              </m:r>
                            </m:e>
                            <m:sub>
                              <m:r>
                                <a:rPr lang="en-US" sz="1200" i="1">
                                  <a:effectLst/>
                                  <a:latin typeface="Cambria Math" panose="02040503050406030204" pitchFamily="18" charset="0"/>
                                  <a:ea typeface="Cambria Math" panose="02040503050406030204" pitchFamily="18" charset="0"/>
                                  <a:cs typeface="Cambria Math" panose="02040503050406030204" pitchFamily="18" charset="0"/>
                                </a:rPr>
                                <m:t>𝑐h𝑟𝑜𝑚</m:t>
                              </m:r>
                              <m:r>
                                <a:rPr lang="en-US" sz="1200" i="1">
                                  <a:effectLst/>
                                  <a:latin typeface="Cambria Math" panose="02040503050406030204" pitchFamily="18" charset="0"/>
                                  <a:ea typeface="Cambria Math" panose="02040503050406030204" pitchFamily="18" charset="0"/>
                                  <a:cs typeface="Cambria Math" panose="02040503050406030204" pitchFamily="18" charset="0"/>
                                </a:rPr>
                                <m:t> </m:t>
                              </m:r>
                            </m:sub>
                          </m:sSub>
                        </m:sub>
                      </m:sSub>
                      <m:r>
                        <a:rPr lang="en-US" sz="1200" i="1">
                          <a:effectLst/>
                          <a:latin typeface="Cambria Math" panose="02040503050406030204" pitchFamily="18" charset="0"/>
                          <a:ea typeface="Cambria Math" panose="02040503050406030204" pitchFamily="18" charset="0"/>
                          <a:cs typeface="Cambria Math" panose="02040503050406030204" pitchFamily="18" charset="0"/>
                        </a:rPr>
                        <m:t>= </m:t>
                      </m:r>
                      <m:f>
                        <m:fPr>
                          <m:ctrlPr>
                            <a:rPr lang="en-US" sz="1200" i="1">
                              <a:effectLst/>
                              <a:latin typeface="Cambria Math" panose="02040503050406030204" pitchFamily="18" charset="0"/>
                              <a:ea typeface="Cambria Math" panose="02040503050406030204" pitchFamily="18" charset="0"/>
                              <a:cs typeface="Cambria Math" panose="02040503050406030204" pitchFamily="18" charset="0"/>
                            </a:rPr>
                          </m:ctrlPr>
                        </m:fPr>
                        <m:num>
                          <m:nary>
                            <m:naryPr>
                              <m:chr m:val="∑"/>
                              <m:ctrlPr>
                                <a:rPr lang="en-US" sz="1200" i="1" smtClean="0">
                                  <a:effectLst/>
                                  <a:latin typeface="Cambria Math" panose="02040503050406030204" pitchFamily="18" charset="0"/>
                                  <a:ea typeface="Cambria Math" panose="02040503050406030204" pitchFamily="18" charset="0"/>
                                  <a:cs typeface="Cambria Math" panose="02040503050406030204" pitchFamily="18" charset="0"/>
                                </a:rPr>
                              </m:ctrlPr>
                            </m:naryPr>
                            <m:sub>
                              <m:r>
                                <a:rPr lang="en-US" sz="1200" i="1">
                                  <a:effectLst/>
                                  <a:latin typeface="Cambria Math" panose="02040503050406030204" pitchFamily="18" charset="0"/>
                                  <a:ea typeface="Cambria Math" panose="02040503050406030204" pitchFamily="18" charset="0"/>
                                  <a:cs typeface="Cambria Math" panose="02040503050406030204" pitchFamily="18" charset="0"/>
                                </a:rPr>
                                <m:t>𝑖</m:t>
                              </m:r>
                              <m:r>
                                <a:rPr lang="en-US" sz="1200" i="1">
                                  <a:effectLst/>
                                  <a:latin typeface="Cambria Math" panose="02040503050406030204" pitchFamily="18" charset="0"/>
                                  <a:ea typeface="Cambria Math" panose="02040503050406030204" pitchFamily="18" charset="0"/>
                                  <a:cs typeface="Cambria Math" panose="02040503050406030204" pitchFamily="18" charset="0"/>
                                </a:rPr>
                                <m:t>=1</m:t>
                              </m:r>
                            </m:sub>
                            <m:sup>
                              <m:r>
                                <a:rPr lang="en-US" sz="1200" i="1">
                                  <a:effectLst/>
                                  <a:latin typeface="Cambria Math" panose="02040503050406030204" pitchFamily="18" charset="0"/>
                                  <a:ea typeface="Cambria Math" panose="02040503050406030204" pitchFamily="18" charset="0"/>
                                  <a:cs typeface="Cambria Math" panose="02040503050406030204" pitchFamily="18" charset="0"/>
                                </a:rPr>
                                <m:t>𝑛</m:t>
                              </m:r>
                            </m:sup>
                            <m:e>
                              <m:f>
                                <m:fPr>
                                  <m:ctrlPr>
                                    <a:rPr lang="en-US" sz="1200" i="1">
                                      <a:latin typeface="Cambria Math" panose="02040503050406030204" pitchFamily="18" charset="0"/>
                                      <a:ea typeface="Cambria Math" panose="02040503050406030204" pitchFamily="18" charset="0"/>
                                      <a:cs typeface="Cambria Math" panose="02040503050406030204" pitchFamily="18" charset="0"/>
                                    </a:rPr>
                                  </m:ctrlPr>
                                </m:fPr>
                                <m:num>
                                  <m:d>
                                    <m:dPr>
                                      <m:ctrlPr>
                                        <a:rPr lang="en-US" sz="1200" i="1">
                                          <a:latin typeface="Cambria Math" panose="02040503050406030204" pitchFamily="18" charset="0"/>
                                          <a:ea typeface="Cambria Math" panose="02040503050406030204" pitchFamily="18" charset="0"/>
                                          <a:cs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cs typeface="Cambria Math" panose="02040503050406030204" pitchFamily="18" charset="0"/>
                                            </a:rPr>
                                          </m:ctrlPr>
                                        </m:sSubPr>
                                        <m:e>
                                          <m:r>
                                            <a:rPr lang="en-US" sz="1200" i="1">
                                              <a:latin typeface="Cambria Math" panose="02040503050406030204" pitchFamily="18" charset="0"/>
                                              <a:ea typeface="Cambria Math" panose="02040503050406030204" pitchFamily="18" charset="0"/>
                                              <a:cs typeface="Cambria Math" panose="02040503050406030204" pitchFamily="18" charset="0"/>
                                            </a:rPr>
                                            <m:t>𝐻</m:t>
                                          </m:r>
                                        </m:e>
                                        <m:sub>
                                          <m:r>
                                            <a:rPr lang="en-US" sz="1200" i="1">
                                              <a:latin typeface="Cambria Math" panose="02040503050406030204" pitchFamily="18" charset="0"/>
                                              <a:ea typeface="Cambria Math" panose="02040503050406030204" pitchFamily="18" charset="0"/>
                                              <a:cs typeface="Cambria Math" panose="02040503050406030204" pitchFamily="18" charset="0"/>
                                            </a:rPr>
                                            <m:t>𝑡𝑜𝑡𝑎𝑙</m:t>
                                          </m:r>
                                        </m:sub>
                                      </m:sSub>
                                      <m:r>
                                        <a:rPr lang="en-US" sz="1200" i="1">
                                          <a:latin typeface="Cambria Math" panose="02040503050406030204" pitchFamily="18" charset="0"/>
                                          <a:ea typeface="Cambria Math" panose="02040503050406030204" pitchFamily="18" charset="0"/>
                                          <a:cs typeface="Cambria Math" panose="02040503050406030204" pitchFamily="18" charset="0"/>
                                        </a:rPr>
                                        <m:t> −</m:t>
                                      </m:r>
                                      <m:sSub>
                                        <m:sSubPr>
                                          <m:ctrlPr>
                                            <a:rPr lang="en-US" sz="1200" i="1">
                                              <a:latin typeface="Cambria Math" panose="02040503050406030204" pitchFamily="18" charset="0"/>
                                              <a:ea typeface="Cambria Math" panose="02040503050406030204" pitchFamily="18" charset="0"/>
                                              <a:cs typeface="Cambria Math" panose="02040503050406030204" pitchFamily="18" charset="0"/>
                                            </a:rPr>
                                          </m:ctrlPr>
                                        </m:sSubPr>
                                        <m:e>
                                          <m:r>
                                            <a:rPr lang="en-US" sz="1200" i="1">
                                              <a:latin typeface="Cambria Math" panose="02040503050406030204" pitchFamily="18" charset="0"/>
                                              <a:ea typeface="Cambria Math" panose="02040503050406030204" pitchFamily="18" charset="0"/>
                                              <a:cs typeface="Cambria Math" panose="02040503050406030204" pitchFamily="18" charset="0"/>
                                            </a:rPr>
                                            <m:t>𝐻</m:t>
                                          </m:r>
                                        </m:e>
                                        <m:sub>
                                          <m:r>
                                            <a:rPr lang="en-US" sz="1200" i="1">
                                              <a:latin typeface="Cambria Math" panose="02040503050406030204" pitchFamily="18" charset="0"/>
                                              <a:ea typeface="Cambria Math" panose="02040503050406030204" pitchFamily="18" charset="0"/>
                                              <a:cs typeface="Cambria Math" panose="02040503050406030204" pitchFamily="18" charset="0"/>
                                            </a:rPr>
                                            <m:t>𝑤𝑖𝑡h𝑖𝑛</m:t>
                                          </m:r>
                                        </m:sub>
                                      </m:sSub>
                                      <m:r>
                                        <a:rPr lang="en-US" sz="1200" i="1">
                                          <a:latin typeface="Cambria Math" panose="02040503050406030204" pitchFamily="18" charset="0"/>
                                          <a:ea typeface="Cambria Math" panose="02040503050406030204" pitchFamily="18" charset="0"/>
                                          <a:cs typeface="Cambria Math" panose="02040503050406030204" pitchFamily="18" charset="0"/>
                                        </a:rPr>
                                        <m:t> </m:t>
                                      </m:r>
                                    </m:e>
                                  </m:d>
                                </m:num>
                                <m:den>
                                  <m:sSub>
                                    <m:sSubPr>
                                      <m:ctrlPr>
                                        <a:rPr lang="en-US" sz="1200" i="1">
                                          <a:latin typeface="Cambria Math" panose="02040503050406030204" pitchFamily="18" charset="0"/>
                                          <a:ea typeface="Cambria Math" panose="02040503050406030204" pitchFamily="18" charset="0"/>
                                          <a:cs typeface="Cambria Math" panose="02040503050406030204" pitchFamily="18" charset="0"/>
                                        </a:rPr>
                                      </m:ctrlPr>
                                    </m:sSubPr>
                                    <m:e>
                                      <m:r>
                                        <a:rPr lang="en-US" sz="1200" i="1">
                                          <a:latin typeface="Cambria Math" panose="02040503050406030204" pitchFamily="18" charset="0"/>
                                          <a:ea typeface="Cambria Math" panose="02040503050406030204" pitchFamily="18" charset="0"/>
                                          <a:cs typeface="Cambria Math" panose="02040503050406030204" pitchFamily="18" charset="0"/>
                                        </a:rPr>
                                        <m:t>𝐻</m:t>
                                      </m:r>
                                    </m:e>
                                    <m:sub>
                                      <m:r>
                                        <a:rPr lang="en-US" sz="1200" i="1">
                                          <a:latin typeface="Cambria Math" panose="02040503050406030204" pitchFamily="18" charset="0"/>
                                          <a:ea typeface="Cambria Math" panose="02040503050406030204" pitchFamily="18" charset="0"/>
                                          <a:cs typeface="Cambria Math" panose="02040503050406030204" pitchFamily="18" charset="0"/>
                                        </a:rPr>
                                        <m:t>𝑡𝑜𝑡𝑎𝑙</m:t>
                                      </m:r>
                                    </m:sub>
                                  </m:sSub>
                                </m:den>
                              </m:f>
                            </m:e>
                          </m:nary>
                        </m:num>
                        <m:den>
                          <m:r>
                            <a:rPr lang="en-US" sz="1200" i="1">
                              <a:effectLst/>
                              <a:latin typeface="Cambria Math" panose="02040503050406030204" pitchFamily="18" charset="0"/>
                              <a:ea typeface="Cambria Math" panose="02040503050406030204" pitchFamily="18" charset="0"/>
                              <a:cs typeface="Cambria Math" panose="02040503050406030204" pitchFamily="18" charset="0"/>
                            </a:rPr>
                            <m:t>𝑛</m:t>
                          </m:r>
                        </m:den>
                      </m:f>
                    </m:oMath>
                  </m:oMathPara>
                </a14:m>
                <a:endParaRPr lang="en-US" sz="1200" dirty="0">
                  <a:effectLst/>
                  <a:latin typeface="Arial" panose="020B0604020202020204" pitchFamily="34" charset="0"/>
                  <a:ea typeface="Arial" panose="020B0604020202020204" pitchFamily="34" charset="0"/>
                </a:endParaRPr>
              </a:p>
            </p:txBody>
          </p:sp>
        </mc:Choice>
        <mc:Fallback xmlns="">
          <p:sp>
            <p:nvSpPr>
              <p:cNvPr id="6" name="TextBox 5">
                <a:extLst>
                  <a:ext uri="{FF2B5EF4-FFF2-40B4-BE49-F238E27FC236}">
                    <a16:creationId xmlns:a16="http://schemas.microsoft.com/office/drawing/2014/main" id="{84F33C28-F4E4-E0F9-8599-9C1CE675B950}"/>
                  </a:ext>
                </a:extLst>
              </p:cNvPr>
              <p:cNvSpPr txBox="1">
                <a:spLocks noRot="1" noChangeAspect="1" noMove="1" noResize="1" noEditPoints="1" noAdjustHandles="1" noChangeArrowheads="1" noChangeShapeType="1" noTextEdit="1"/>
              </p:cNvSpPr>
              <p:nvPr/>
            </p:nvSpPr>
            <p:spPr>
              <a:xfrm>
                <a:off x="688218" y="1789094"/>
                <a:ext cx="3056021" cy="859979"/>
              </a:xfrm>
              <a:prstGeom prst="rect">
                <a:avLst/>
              </a:prstGeom>
              <a:blipFill>
                <a:blip r:embed="rId4"/>
                <a:stretch>
                  <a:fillRect t="-1449" b="-13043"/>
                </a:stretch>
              </a:blipFill>
            </p:spPr>
            <p:txBody>
              <a:bodyPr/>
              <a:lstStyle/>
              <a:p>
                <a:r>
                  <a:rPr lang="en-US">
                    <a:noFill/>
                  </a:rPr>
                  <a:t> </a:t>
                </a:r>
              </a:p>
            </p:txBody>
          </p:sp>
        </mc:Fallback>
      </mc:AlternateContent>
    </p:spTree>
    <p:extLst>
      <p:ext uri="{BB962C8B-B14F-4D97-AF65-F5344CB8AC3E}">
        <p14:creationId xmlns:p14="http://schemas.microsoft.com/office/powerpoint/2010/main" val="1413859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141C3DF9-F7DA-3851-D58D-079D0B783A3D}"/>
              </a:ext>
            </a:extLst>
          </p:cNvPr>
          <p:cNvSpPr txBox="1">
            <a:spLocks/>
          </p:cNvSpPr>
          <p:nvPr/>
        </p:nvSpPr>
        <p:spPr>
          <a:xfrm>
            <a:off x="311700" y="679100"/>
            <a:ext cx="8520600" cy="76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120000"/>
              </a:lnSpc>
            </a:pPr>
            <a:r>
              <a:rPr lang="en-US" sz="2400" dirty="0">
                <a:latin typeface="Avenir Book" panose="02000503020000020003" pitchFamily="2" charset="0"/>
              </a:rPr>
              <a:t>Genomic architecture of adaptation to insecticide selection</a:t>
            </a:r>
          </a:p>
        </p:txBody>
      </p:sp>
      <p:sp>
        <p:nvSpPr>
          <p:cNvPr id="8" name="TextBox 7">
            <a:extLst>
              <a:ext uri="{FF2B5EF4-FFF2-40B4-BE49-F238E27FC236}">
                <a16:creationId xmlns:a16="http://schemas.microsoft.com/office/drawing/2014/main" id="{828BA9FC-D477-2329-8B5D-581942434E94}"/>
              </a:ext>
            </a:extLst>
          </p:cNvPr>
          <p:cNvSpPr txBox="1"/>
          <p:nvPr/>
        </p:nvSpPr>
        <p:spPr>
          <a:xfrm>
            <a:off x="6708116" y="6487208"/>
            <a:ext cx="2201244" cy="271934"/>
          </a:xfrm>
          <a:prstGeom prst="rect">
            <a:avLst/>
          </a:prstGeom>
          <a:noFill/>
        </p:spPr>
        <p:txBody>
          <a:bodyPr wrap="none" rtlCol="0">
            <a:spAutoFit/>
          </a:bodyPr>
          <a:lstStyle/>
          <a:p>
            <a:r>
              <a:rPr lang="en-US" dirty="0">
                <a:latin typeface="Avenir Book" panose="02000503020000020003" pitchFamily="2" charset="0"/>
              </a:rPr>
              <a:t>Karageorgi et al., unpublished</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A3B7683-C428-D86D-4E3A-3D664DDAF8C7}"/>
                  </a:ext>
                </a:extLst>
              </p:cNvPr>
              <p:cNvSpPr txBox="1"/>
              <p:nvPr/>
            </p:nvSpPr>
            <p:spPr>
              <a:xfrm>
                <a:off x="311700" y="1442700"/>
                <a:ext cx="6771736" cy="446212"/>
              </a:xfrm>
              <a:prstGeom prst="rect">
                <a:avLst/>
              </a:prstGeom>
              <a:noFill/>
            </p:spPr>
            <p:txBody>
              <a:bodyPr wrap="square">
                <a:spAutoFit/>
              </a:bodyPr>
              <a:lstStyle/>
              <a:p>
                <a:pPr marL="209539" indent="0">
                  <a:buNone/>
                </a:pPr>
                <a14:m>
                  <m:oMathPara xmlns:m="http://schemas.openxmlformats.org/officeDocument/2006/math">
                    <m:oMathParaPr>
                      <m:jc m:val="left"/>
                    </m:oMathParaPr>
                    <m:oMath xmlns:m="http://schemas.openxmlformats.org/officeDocument/2006/math">
                      <m:r>
                        <a:rPr lang="en-US" sz="1200" i="1" kern="1400" spc="-50" smtClean="0">
                          <a:latin typeface="Cambria Math" panose="02040503050406030204" pitchFamily="18" charset="0"/>
                          <a:ea typeface="Times New Roman" panose="02020603050405020304" pitchFamily="18" charset="0"/>
                          <a:cs typeface="Times New Roman" panose="02020603050405020304" pitchFamily="18" charset="0"/>
                        </a:rPr>
                        <m:t>𝑙𝑜𝑔𝑖𝑡</m:t>
                      </m:r>
                      <m:d>
                        <m:dPr>
                          <m:ctrlPr>
                            <a:rPr lang="en-US" sz="1200" i="1" kern="1400" spc="-50">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US" sz="1200" i="1" kern="1400" spc="-50">
                                  <a:latin typeface="Cambria Math" panose="02040503050406030204" pitchFamily="18" charset="0"/>
                                  <a:ea typeface="Times New Roman" panose="02020603050405020304" pitchFamily="18" charset="0"/>
                                  <a:cs typeface="Times New Roman" panose="02020603050405020304" pitchFamily="18" charset="0"/>
                                </a:rPr>
                              </m:ctrlPr>
                            </m:sSubPr>
                            <m:e>
                              <m:r>
                                <a:rPr lang="el-GR" sz="1200" i="1" kern="1400" spc="-50">
                                  <a:latin typeface="Cambria Math" panose="02040503050406030204" pitchFamily="18" charset="0"/>
                                  <a:ea typeface="Times New Roman" panose="02020603050405020304" pitchFamily="18" charset="0"/>
                                  <a:cs typeface="Times New Roman" panose="02020603050405020304" pitchFamily="18" charset="0"/>
                                </a:rPr>
                                <m:t>𝑝</m:t>
                              </m:r>
                            </m:e>
                            <m:sub>
                              <m:r>
                                <a:rPr lang="el-GR" sz="1200" i="1" kern="1400" spc="-50">
                                  <a:latin typeface="Cambria Math" panose="02040503050406030204" pitchFamily="18" charset="0"/>
                                  <a:ea typeface="Times New Roman" panose="02020603050405020304" pitchFamily="18" charset="0"/>
                                  <a:cs typeface="Times New Roman" panose="02020603050405020304" pitchFamily="18" charset="0"/>
                                </a:rPr>
                                <m:t>𝑎</m:t>
                              </m:r>
                            </m:sub>
                          </m:sSub>
                        </m:e>
                      </m:d>
                      <m:r>
                        <a:rPr lang="en-US" sz="1200" i="1" kern="1400" spc="-50">
                          <a:latin typeface="Cambria Math" panose="02040503050406030204" pitchFamily="18" charset="0"/>
                          <a:ea typeface="Times New Roman" panose="02020603050405020304" pitchFamily="18" charset="0"/>
                          <a:cs typeface="Times New Roman" panose="02020603050405020304" pitchFamily="18" charset="0"/>
                        </a:rPr>
                        <m:t>=</m:t>
                      </m:r>
                      <m:func>
                        <m:funcPr>
                          <m:ctrlPr>
                            <a:rPr lang="en-US" sz="1200" i="1" kern="1400" spc="-50">
                              <a:latin typeface="Cambria Math" panose="02040503050406030204" pitchFamily="18" charset="0"/>
                              <a:ea typeface="Times New Roman" panose="02020603050405020304" pitchFamily="18" charset="0"/>
                              <a:cs typeface="Times New Roman" panose="02020603050405020304" pitchFamily="18" charset="0"/>
                            </a:rPr>
                          </m:ctrlPr>
                        </m:funcPr>
                        <m:fName>
                          <m:r>
                            <a:rPr lang="en-US" sz="1200" i="1" kern="1400" spc="-50">
                              <a:latin typeface="Cambria Math" panose="02040503050406030204" pitchFamily="18" charset="0"/>
                              <a:ea typeface="Times New Roman" panose="02020603050405020304" pitchFamily="18" charset="0"/>
                              <a:cs typeface="Times New Roman" panose="02020603050405020304" pitchFamily="18" charset="0"/>
                            </a:rPr>
                            <m:t>𝑙𝑜𝑔</m:t>
                          </m:r>
                        </m:fName>
                        <m:e>
                          <m:d>
                            <m:dPr>
                              <m:ctrlPr>
                                <a:rPr lang="en-US" sz="1200" i="1" kern="1400" spc="-50">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n-US" sz="1200" i="1" kern="1400" spc="-50">
                                      <a:latin typeface="Cambria Math" panose="02040503050406030204" pitchFamily="18" charset="0"/>
                                      <a:ea typeface="Times New Roman" panose="02020603050405020304" pitchFamily="18" charset="0"/>
                                      <a:cs typeface="Times New Roman" panose="02020603050405020304" pitchFamily="18" charset="0"/>
                                    </a:rPr>
                                  </m:ctrlPr>
                                </m:fPr>
                                <m:num>
                                  <m:sSub>
                                    <m:sSubPr>
                                      <m:ctrlPr>
                                        <a:rPr lang="en-US" sz="1200" i="1" kern="1400" spc="-50">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00" i="1" kern="1400" spc="-50">
                                          <a:latin typeface="Cambria Math" panose="02040503050406030204" pitchFamily="18" charset="0"/>
                                          <a:ea typeface="Times New Roman" panose="02020603050405020304" pitchFamily="18" charset="0"/>
                                          <a:cs typeface="Times New Roman" panose="02020603050405020304" pitchFamily="18" charset="0"/>
                                        </a:rPr>
                                        <m:t>𝑝</m:t>
                                      </m:r>
                                    </m:e>
                                    <m:sub>
                                      <m:r>
                                        <a:rPr lang="en-US" sz="1200" i="1" kern="1400" spc="-50">
                                          <a:latin typeface="Cambria Math" panose="02040503050406030204" pitchFamily="18" charset="0"/>
                                          <a:ea typeface="Times New Roman" panose="02020603050405020304" pitchFamily="18" charset="0"/>
                                          <a:cs typeface="Times New Roman" panose="02020603050405020304" pitchFamily="18" charset="0"/>
                                        </a:rPr>
                                        <m:t>𝑎</m:t>
                                      </m:r>
                                    </m:sub>
                                  </m:sSub>
                                </m:num>
                                <m:den>
                                  <m:r>
                                    <a:rPr lang="en-US" sz="1200" i="1" kern="1400" spc="-50">
                                      <a:latin typeface="Cambria Math" panose="02040503050406030204" pitchFamily="18" charset="0"/>
                                      <a:ea typeface="Times New Roman" panose="02020603050405020304" pitchFamily="18" charset="0"/>
                                      <a:cs typeface="Times New Roman" panose="02020603050405020304" pitchFamily="18" charset="0"/>
                                    </a:rPr>
                                    <m:t>1− </m:t>
                                  </m:r>
                                  <m:sSub>
                                    <m:sSubPr>
                                      <m:ctrlPr>
                                        <a:rPr lang="en-US" sz="1200" i="1" kern="1400" spc="-50">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00" i="1" kern="1400" spc="-50">
                                          <a:latin typeface="Cambria Math" panose="02040503050406030204" pitchFamily="18" charset="0"/>
                                          <a:ea typeface="Times New Roman" panose="02020603050405020304" pitchFamily="18" charset="0"/>
                                          <a:cs typeface="Times New Roman" panose="02020603050405020304" pitchFamily="18" charset="0"/>
                                        </a:rPr>
                                        <m:t>𝑝</m:t>
                                      </m:r>
                                    </m:e>
                                    <m:sub>
                                      <m:r>
                                        <a:rPr lang="en-US" sz="1200" i="1" kern="1400" spc="-50">
                                          <a:latin typeface="Cambria Math" panose="02040503050406030204" pitchFamily="18" charset="0"/>
                                          <a:ea typeface="Times New Roman" panose="02020603050405020304" pitchFamily="18" charset="0"/>
                                          <a:cs typeface="Times New Roman" panose="02020603050405020304" pitchFamily="18" charset="0"/>
                                        </a:rPr>
                                        <m:t>𝑎</m:t>
                                      </m:r>
                                    </m:sub>
                                  </m:sSub>
                                </m:den>
                              </m:f>
                            </m:e>
                          </m:d>
                        </m:e>
                      </m:func>
                      <m:r>
                        <a:rPr lang="en-US" sz="1200" i="1" kern="1400" spc="-5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200" i="1" kern="1400" spc="-50">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00" i="1" kern="1400" spc="-50">
                              <a:latin typeface="Cambria Math" panose="02040503050406030204" pitchFamily="18" charset="0"/>
                              <a:ea typeface="Times New Roman" panose="02020603050405020304" pitchFamily="18" charset="0"/>
                              <a:cs typeface="Times New Roman" panose="02020603050405020304" pitchFamily="18" charset="0"/>
                            </a:rPr>
                            <m:t>𝑏</m:t>
                          </m:r>
                        </m:e>
                        <m:sub>
                          <m:r>
                            <a:rPr lang="en-US" sz="1200" i="1" kern="1400" spc="-50">
                              <a:latin typeface="Cambria Math" panose="02040503050406030204" pitchFamily="18" charset="0"/>
                              <a:ea typeface="Times New Roman" panose="02020603050405020304" pitchFamily="18" charset="0"/>
                              <a:cs typeface="Times New Roman" panose="02020603050405020304" pitchFamily="18" charset="0"/>
                            </a:rPr>
                            <m:t>0</m:t>
                          </m:r>
                        </m:sub>
                      </m:sSub>
                      <m:r>
                        <a:rPr lang="en-US" sz="1200" i="1" kern="1400" spc="-5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200" b="1" i="1" kern="1400" spc="-50" smtClean="0">
                              <a:solidFill>
                                <a:schemeClr val="tx1">
                                  <a:lumMod val="75000"/>
                                  <a:lumOff val="2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00" b="1" i="1" kern="1400" spc="-50">
                              <a:solidFill>
                                <a:schemeClr val="tx1">
                                  <a:lumMod val="75000"/>
                                  <a:lumOff val="25000"/>
                                </a:schemeClr>
                              </a:solidFill>
                              <a:latin typeface="Cambria Math" panose="02040503050406030204" pitchFamily="18" charset="0"/>
                              <a:ea typeface="Times New Roman" panose="02020603050405020304" pitchFamily="18" charset="0"/>
                              <a:cs typeface="Times New Roman" panose="02020603050405020304" pitchFamily="18" charset="0"/>
                            </a:rPr>
                            <m:t>𝒃</m:t>
                          </m:r>
                        </m:e>
                        <m:sub>
                          <m:r>
                            <a:rPr lang="en-US" sz="1200" b="1" i="1" kern="1400" spc="-50">
                              <a:solidFill>
                                <a:schemeClr val="tx1">
                                  <a:lumMod val="75000"/>
                                  <a:lumOff val="25000"/>
                                </a:schemeClr>
                              </a:solidFill>
                              <a:latin typeface="Cambria Math" panose="02040503050406030204" pitchFamily="18" charset="0"/>
                              <a:ea typeface="Times New Roman" panose="02020603050405020304" pitchFamily="18" charset="0"/>
                              <a:cs typeface="Times New Roman" panose="02020603050405020304" pitchFamily="18" charset="0"/>
                            </a:rPr>
                            <m:t>𝟏</m:t>
                          </m:r>
                        </m:sub>
                      </m:sSub>
                      <m:r>
                        <a:rPr lang="en-US" sz="1200" b="1" i="1" kern="1400" spc="-50">
                          <a:solidFill>
                            <a:schemeClr val="tx1">
                              <a:lumMod val="75000"/>
                              <a:lumOff val="25000"/>
                            </a:schemeClr>
                          </a:solidFill>
                          <a:latin typeface="Cambria Math" panose="02040503050406030204" pitchFamily="18" charset="0"/>
                          <a:ea typeface="Times New Roman" panose="02020603050405020304" pitchFamily="18" charset="0"/>
                          <a:cs typeface="Times New Roman" panose="02020603050405020304" pitchFamily="18" charset="0"/>
                        </a:rPr>
                        <m:t> × </m:t>
                      </m:r>
                      <m:r>
                        <a:rPr lang="en-US" sz="1200" b="1" i="1" kern="1400" spc="-50">
                          <a:solidFill>
                            <a:schemeClr val="tx1">
                              <a:lumMod val="75000"/>
                              <a:lumOff val="25000"/>
                            </a:schemeClr>
                          </a:solidFill>
                          <a:latin typeface="Cambria Math" panose="02040503050406030204" pitchFamily="18" charset="0"/>
                          <a:ea typeface="Times New Roman" panose="02020603050405020304" pitchFamily="18" charset="0"/>
                          <a:cs typeface="Times New Roman" panose="02020603050405020304" pitchFamily="18" charset="0"/>
                        </a:rPr>
                        <m:t>𝒕𝒊𝒎𝒆</m:t>
                      </m:r>
                      <m:r>
                        <a:rPr lang="en-US" sz="1200" i="1" kern="1400" spc="-50">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200" i="1" kern="1400" spc="-5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00" i="1" kern="1400" spc="-5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𝑏</m:t>
                          </m:r>
                        </m:e>
                        <m:sub>
                          <m:r>
                            <a:rPr lang="en-US" sz="1200" i="1" kern="1400" spc="-5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2</m:t>
                          </m:r>
                        </m:sub>
                      </m:sSub>
                      <m:r>
                        <a:rPr lang="en-US" sz="1200" i="1" kern="1400" spc="-5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 × </m:t>
                      </m:r>
                      <m:r>
                        <a:rPr lang="en-US" sz="1200" i="1" kern="1400" spc="-5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𝑡𝑟𝑒𝑎𝑡𝑚𝑒𝑛𝑡</m:t>
                      </m:r>
                      <m:r>
                        <a:rPr lang="en-US" sz="1200" i="1" kern="1400" spc="-50">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200" i="1" kern="1400" spc="-50" smtClean="0">
                              <a:solidFill>
                                <a:srgbClr val="FF9300"/>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00" i="1" kern="1400" spc="-50">
                              <a:solidFill>
                                <a:srgbClr val="FF9300"/>
                              </a:solidFill>
                              <a:latin typeface="Cambria Math" panose="02040503050406030204" pitchFamily="18" charset="0"/>
                              <a:ea typeface="Times New Roman" panose="02020603050405020304" pitchFamily="18" charset="0"/>
                              <a:cs typeface="Times New Roman" panose="02020603050405020304" pitchFamily="18" charset="0"/>
                            </a:rPr>
                            <m:t>𝑏</m:t>
                          </m:r>
                        </m:e>
                        <m:sub>
                          <m:r>
                            <a:rPr lang="en-US" sz="1200" i="1" kern="1400" spc="-50">
                              <a:solidFill>
                                <a:srgbClr val="FF9300"/>
                              </a:solidFill>
                              <a:latin typeface="Cambria Math" panose="02040503050406030204" pitchFamily="18" charset="0"/>
                              <a:ea typeface="Times New Roman" panose="02020603050405020304" pitchFamily="18" charset="0"/>
                              <a:cs typeface="Times New Roman" panose="02020603050405020304" pitchFamily="18" charset="0"/>
                            </a:rPr>
                            <m:t>3</m:t>
                          </m:r>
                        </m:sub>
                      </m:sSub>
                      <m:r>
                        <a:rPr lang="en-US" sz="1200" i="1" kern="1400" spc="-50">
                          <a:solidFill>
                            <a:srgbClr val="FF9300"/>
                          </a:solidFill>
                          <a:latin typeface="Cambria Math" panose="02040503050406030204" pitchFamily="18" charset="0"/>
                          <a:ea typeface="Times New Roman" panose="02020603050405020304" pitchFamily="18" charset="0"/>
                          <a:cs typeface="Times New Roman" panose="02020603050405020304" pitchFamily="18" charset="0"/>
                        </a:rPr>
                        <m:t> × </m:t>
                      </m:r>
                      <m:r>
                        <a:rPr lang="en-US" sz="1200" i="1" kern="1400" spc="-50">
                          <a:solidFill>
                            <a:srgbClr val="FF9300"/>
                          </a:solidFill>
                          <a:latin typeface="Cambria Math" panose="02040503050406030204" pitchFamily="18" charset="0"/>
                          <a:ea typeface="Times New Roman" panose="02020603050405020304" pitchFamily="18" charset="0"/>
                          <a:cs typeface="Times New Roman" panose="02020603050405020304" pitchFamily="18" charset="0"/>
                        </a:rPr>
                        <m:t>𝑡𝑖𝑚𝑒</m:t>
                      </m:r>
                      <m:r>
                        <a:rPr lang="en-US" sz="1200" i="1" kern="1400" spc="-50">
                          <a:solidFill>
                            <a:srgbClr val="FF9300"/>
                          </a:solidFill>
                          <a:latin typeface="Cambria Math" panose="02040503050406030204" pitchFamily="18" charset="0"/>
                          <a:ea typeface="Times New Roman" panose="02020603050405020304" pitchFamily="18" charset="0"/>
                          <a:cs typeface="Times New Roman" panose="02020603050405020304" pitchFamily="18" charset="0"/>
                        </a:rPr>
                        <m:t> × </m:t>
                      </m:r>
                      <m:r>
                        <a:rPr lang="en-US" sz="1200" i="1" kern="1400" spc="-50">
                          <a:solidFill>
                            <a:srgbClr val="FF9300"/>
                          </a:solidFill>
                          <a:latin typeface="Cambria Math" panose="02040503050406030204" pitchFamily="18" charset="0"/>
                          <a:ea typeface="Times New Roman" panose="02020603050405020304" pitchFamily="18" charset="0"/>
                          <a:cs typeface="Times New Roman" panose="02020603050405020304" pitchFamily="18" charset="0"/>
                        </a:rPr>
                        <m:t>𝑡𝑟𝑒𝑎𝑡𝑚𝑒𝑛𝑡</m:t>
                      </m:r>
                      <m:r>
                        <a:rPr lang="en-US" sz="1200" i="1" kern="1400" spc="-50">
                          <a:latin typeface="Cambria Math" panose="02040503050406030204" pitchFamily="18" charset="0"/>
                          <a:ea typeface="Times New Roman" panose="02020603050405020304" pitchFamily="18" charset="0"/>
                          <a:cs typeface="Times New Roman" panose="02020603050405020304" pitchFamily="18" charset="0"/>
                        </a:rPr>
                        <m:t>+</m:t>
                      </m:r>
                      <m:r>
                        <a:rPr lang="en-US" sz="1200" i="1" kern="1400" spc="-50">
                          <a:latin typeface="Cambria Math" panose="02040503050406030204" pitchFamily="18" charset="0"/>
                          <a:ea typeface="Times New Roman" panose="02020603050405020304" pitchFamily="18" charset="0"/>
                          <a:cs typeface="Times New Roman" panose="02020603050405020304" pitchFamily="18" charset="0"/>
                        </a:rPr>
                        <m:t>𝑒</m:t>
                      </m:r>
                    </m:oMath>
                  </m:oMathPara>
                </a14:m>
                <a:endParaRPr lang="en-US" sz="1200" kern="1400" spc="-50" dirty="0">
                  <a:latin typeface="Cambria" panose="02040503050406030204" pitchFamily="18" charset="0"/>
                  <a:ea typeface="Times New Roman" panose="02020603050405020304" pitchFamily="18" charset="0"/>
                  <a:cs typeface="Times New Roman" panose="02020603050405020304" pitchFamily="18" charset="0"/>
                </a:endParaRPr>
              </a:p>
            </p:txBody>
          </p:sp>
        </mc:Choice>
        <mc:Fallback xmlns="">
          <p:sp>
            <p:nvSpPr>
              <p:cNvPr id="14" name="TextBox 13">
                <a:extLst>
                  <a:ext uri="{FF2B5EF4-FFF2-40B4-BE49-F238E27FC236}">
                    <a16:creationId xmlns:a16="http://schemas.microsoft.com/office/drawing/2014/main" id="{DA3B7683-C428-D86D-4E3A-3D664DDAF8C7}"/>
                  </a:ext>
                </a:extLst>
              </p:cNvPr>
              <p:cNvSpPr txBox="1">
                <a:spLocks noRot="1" noChangeAspect="1" noMove="1" noResize="1" noEditPoints="1" noAdjustHandles="1" noChangeArrowheads="1" noChangeShapeType="1" noTextEdit="1"/>
              </p:cNvSpPr>
              <p:nvPr/>
            </p:nvSpPr>
            <p:spPr>
              <a:xfrm>
                <a:off x="311700" y="1442700"/>
                <a:ext cx="6771736" cy="446212"/>
              </a:xfrm>
              <a:prstGeom prst="rect">
                <a:avLst/>
              </a:prstGeom>
              <a:blipFill>
                <a:blip r:embed="rId3"/>
                <a:stretch>
                  <a:fillRect b="-8333"/>
                </a:stretch>
              </a:blipFill>
            </p:spPr>
            <p:txBody>
              <a:bodyPr/>
              <a:lstStyle/>
              <a:p>
                <a:r>
                  <a:rPr lang="en-US">
                    <a:noFill/>
                  </a:rPr>
                  <a:t> </a:t>
                </a:r>
              </a:p>
            </p:txBody>
          </p:sp>
        </mc:Fallback>
      </mc:AlternateContent>
      <p:pic>
        <p:nvPicPr>
          <p:cNvPr id="13" name="Picture 12" descr="A screenshot of a graph&#10;&#10;Description automatically generated">
            <a:extLst>
              <a:ext uri="{FF2B5EF4-FFF2-40B4-BE49-F238E27FC236}">
                <a16:creationId xmlns:a16="http://schemas.microsoft.com/office/drawing/2014/main" id="{5B363C17-D951-5B9A-172B-8405AF59E9D8}"/>
              </a:ext>
            </a:extLst>
          </p:cNvPr>
          <p:cNvPicPr>
            <a:picLocks noChangeAspect="1"/>
          </p:cNvPicPr>
          <p:nvPr/>
        </p:nvPicPr>
        <p:blipFill>
          <a:blip r:embed="rId4"/>
          <a:stretch>
            <a:fillRect/>
          </a:stretch>
        </p:blipFill>
        <p:spPr>
          <a:xfrm>
            <a:off x="1769847" y="2206300"/>
            <a:ext cx="5604304" cy="4483443"/>
          </a:xfrm>
          <a:prstGeom prst="rect">
            <a:avLst/>
          </a:prstGeom>
        </p:spPr>
      </p:pic>
      <p:sp>
        <p:nvSpPr>
          <p:cNvPr id="3" name="TextBox 2">
            <a:extLst>
              <a:ext uri="{FF2B5EF4-FFF2-40B4-BE49-F238E27FC236}">
                <a16:creationId xmlns:a16="http://schemas.microsoft.com/office/drawing/2014/main" id="{5471235F-8443-1BCB-D3DE-784C4309BCA4}"/>
              </a:ext>
            </a:extLst>
          </p:cNvPr>
          <p:cNvSpPr txBox="1"/>
          <p:nvPr/>
        </p:nvSpPr>
        <p:spPr>
          <a:xfrm>
            <a:off x="3352800" y="3036585"/>
            <a:ext cx="2438399" cy="784830"/>
          </a:xfrm>
          <a:prstGeom prst="rect">
            <a:avLst/>
          </a:prstGeom>
          <a:solidFill>
            <a:schemeClr val="lt1"/>
          </a:solidFill>
          <a:ln>
            <a:solidFill>
              <a:schemeClr val="tx1"/>
            </a:solidFill>
          </a:ln>
        </p:spPr>
        <p:txBody>
          <a:bodyPr wrap="square" rtlCol="0">
            <a:spAutoFit/>
          </a:bodyPr>
          <a:lstStyle/>
          <a:p>
            <a:r>
              <a:rPr lang="en-US" sz="1500" b="1" dirty="0">
                <a:latin typeface="Avenir Book" panose="02000503020000020003" pitchFamily="2" charset="0"/>
              </a:rPr>
              <a:t>Teaching module 3:</a:t>
            </a:r>
          </a:p>
          <a:p>
            <a:r>
              <a:rPr lang="en-US" sz="1500" dirty="0">
                <a:latin typeface="Avenir Book" panose="02000503020000020003" pitchFamily="2" charset="0"/>
              </a:rPr>
              <a:t>Detect genomic regions under selection</a:t>
            </a:r>
          </a:p>
        </p:txBody>
      </p:sp>
    </p:spTree>
    <p:extLst>
      <p:ext uri="{BB962C8B-B14F-4D97-AF65-F5344CB8AC3E}">
        <p14:creationId xmlns:p14="http://schemas.microsoft.com/office/powerpoint/2010/main" val="1483574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141C3DF9-F7DA-3851-D58D-079D0B783A3D}"/>
              </a:ext>
            </a:extLst>
          </p:cNvPr>
          <p:cNvSpPr txBox="1">
            <a:spLocks/>
          </p:cNvSpPr>
          <p:nvPr/>
        </p:nvSpPr>
        <p:spPr>
          <a:xfrm>
            <a:off x="311699" y="679100"/>
            <a:ext cx="8520600" cy="76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120000"/>
              </a:lnSpc>
            </a:pPr>
            <a:r>
              <a:rPr lang="en-US" sz="2400" b="1" dirty="0">
                <a:latin typeface="Avenir Book" panose="02000503020000020003" pitchFamily="2" charset="0"/>
              </a:rPr>
              <a:t>Syllabus - Week 2 Outline</a:t>
            </a:r>
            <a:endParaRPr lang="en-US" sz="2400" dirty="0">
              <a:latin typeface="Avenir Book" panose="02000503020000020003" pitchFamily="2" charset="0"/>
            </a:endParaRPr>
          </a:p>
        </p:txBody>
      </p:sp>
      <p:sp>
        <p:nvSpPr>
          <p:cNvPr id="5" name="Text Placeholder 4">
            <a:extLst>
              <a:ext uri="{FF2B5EF4-FFF2-40B4-BE49-F238E27FC236}">
                <a16:creationId xmlns:a16="http://schemas.microsoft.com/office/drawing/2014/main" id="{F19C27D0-9B80-5DC0-4894-5E74D2687FEF}"/>
              </a:ext>
            </a:extLst>
          </p:cNvPr>
          <p:cNvSpPr>
            <a:spLocks noGrp="1"/>
          </p:cNvSpPr>
          <p:nvPr>
            <p:ph type="body" idx="1"/>
          </p:nvPr>
        </p:nvSpPr>
        <p:spPr>
          <a:xfrm>
            <a:off x="311699" y="1346122"/>
            <a:ext cx="8697830" cy="5069306"/>
          </a:xfrm>
        </p:spPr>
        <p:txBody>
          <a:bodyPr>
            <a:noAutofit/>
          </a:bodyPr>
          <a:lstStyle/>
          <a:p>
            <a:pPr marL="209539" indent="0">
              <a:buNone/>
            </a:pPr>
            <a:r>
              <a:rPr lang="en-US" sz="1900" dirty="0">
                <a:solidFill>
                  <a:schemeClr val="tx1"/>
                </a:solidFill>
                <a:latin typeface="Avenir Book" panose="02000503020000020003" pitchFamily="2" charset="0"/>
              </a:rPr>
              <a:t>Monday (Lecture)</a:t>
            </a:r>
          </a:p>
          <a:p>
            <a:pPr>
              <a:buFont typeface="Arial" panose="020B0604020202020204" pitchFamily="34" charset="0"/>
              <a:buChar char="•"/>
            </a:pPr>
            <a:r>
              <a:rPr lang="en-US" sz="1900" dirty="0">
                <a:solidFill>
                  <a:schemeClr val="tx1"/>
                </a:solidFill>
                <a:latin typeface="Avenir Book" panose="02000503020000020003" pitchFamily="2" charset="0"/>
              </a:rPr>
              <a:t>Motivation and details of the experimental evolution study in Drosophila </a:t>
            </a:r>
          </a:p>
          <a:p>
            <a:pPr>
              <a:buFont typeface="Arial" panose="020B0604020202020204" pitchFamily="34" charset="0"/>
              <a:buChar char="•"/>
            </a:pPr>
            <a:r>
              <a:rPr lang="en-US" sz="1900" dirty="0">
                <a:solidFill>
                  <a:schemeClr val="tx1"/>
                </a:solidFill>
                <a:latin typeface="Avenir Book" panose="02000503020000020003" pitchFamily="2" charset="0"/>
              </a:rPr>
              <a:t>Install R and necessary packages</a:t>
            </a:r>
          </a:p>
          <a:p>
            <a:pPr marL="209539" indent="0">
              <a:buNone/>
            </a:pPr>
            <a:endParaRPr lang="en-US" sz="1900" dirty="0">
              <a:solidFill>
                <a:schemeClr val="tx1"/>
              </a:solidFill>
              <a:latin typeface="Avenir Book" panose="02000503020000020003" pitchFamily="2" charset="0"/>
            </a:endParaRPr>
          </a:p>
          <a:p>
            <a:pPr marL="209539" indent="0">
              <a:buNone/>
            </a:pPr>
            <a:r>
              <a:rPr lang="en-US" sz="1900" dirty="0">
                <a:solidFill>
                  <a:schemeClr val="tx1"/>
                </a:solidFill>
                <a:latin typeface="Avenir Book" panose="02000503020000020003" pitchFamily="2" charset="0"/>
              </a:rPr>
              <a:t>Tuesday (Lecture and Hands-on Activity)</a:t>
            </a:r>
          </a:p>
          <a:p>
            <a:pPr>
              <a:buFont typeface="Arial" panose="020B0604020202020204" pitchFamily="34" charset="0"/>
              <a:buChar char="•"/>
            </a:pPr>
            <a:r>
              <a:rPr lang="en-US" sz="1900" dirty="0">
                <a:solidFill>
                  <a:schemeClr val="tx1"/>
                </a:solidFill>
                <a:latin typeface="Avenir Book" panose="02000503020000020003" pitchFamily="2" charset="0"/>
              </a:rPr>
              <a:t>Design and genomic data of a study combining experimental evolution with next-generation sequencing </a:t>
            </a:r>
          </a:p>
          <a:p>
            <a:pPr marL="209539" indent="0">
              <a:buNone/>
            </a:pPr>
            <a:endParaRPr lang="en-US" sz="1900" dirty="0">
              <a:solidFill>
                <a:schemeClr val="tx1"/>
              </a:solidFill>
              <a:latin typeface="Avenir Book" panose="02000503020000020003" pitchFamily="2" charset="0"/>
            </a:endParaRPr>
          </a:p>
          <a:p>
            <a:pPr marL="209539" indent="0">
              <a:buNone/>
            </a:pPr>
            <a:r>
              <a:rPr lang="en-US" sz="1900" dirty="0">
                <a:solidFill>
                  <a:schemeClr val="tx1"/>
                </a:solidFill>
                <a:latin typeface="Avenir Book" panose="02000503020000020003" pitchFamily="2" charset="0"/>
              </a:rPr>
              <a:t>Wednesday (Lecture and Hands-on Activity)</a:t>
            </a:r>
          </a:p>
          <a:p>
            <a:pPr>
              <a:buFont typeface="Arial" panose="020B0604020202020204" pitchFamily="34" charset="0"/>
              <a:buChar char="•"/>
            </a:pPr>
            <a:r>
              <a:rPr lang="en-US" sz="1900" dirty="0">
                <a:solidFill>
                  <a:schemeClr val="tx1"/>
                </a:solidFill>
                <a:latin typeface="Avenir Book" panose="02000503020000020003" pitchFamily="2" charset="0"/>
              </a:rPr>
              <a:t>Statistical approaches to measure genetic differences between populations in an experimental evolution study</a:t>
            </a:r>
          </a:p>
          <a:p>
            <a:pPr marL="209539" indent="0">
              <a:buNone/>
            </a:pPr>
            <a:endParaRPr lang="en-US" sz="1900" dirty="0">
              <a:solidFill>
                <a:schemeClr val="tx1"/>
              </a:solidFill>
              <a:latin typeface="Avenir Book" panose="02000503020000020003" pitchFamily="2" charset="0"/>
            </a:endParaRPr>
          </a:p>
          <a:p>
            <a:pPr marL="209539" indent="0">
              <a:buNone/>
            </a:pPr>
            <a:r>
              <a:rPr lang="en-US" sz="1900" dirty="0">
                <a:solidFill>
                  <a:schemeClr val="tx1"/>
                </a:solidFill>
                <a:latin typeface="Avenir Book" panose="02000503020000020003" pitchFamily="2" charset="0"/>
              </a:rPr>
              <a:t>Thursday &amp; Friday (Lecture and Hands-on Activity)</a:t>
            </a:r>
          </a:p>
          <a:p>
            <a:pPr>
              <a:buFont typeface="Arial" panose="020B0604020202020204" pitchFamily="34" charset="0"/>
              <a:buChar char="•"/>
            </a:pPr>
            <a:r>
              <a:rPr lang="en-US" sz="1900" dirty="0">
                <a:solidFill>
                  <a:schemeClr val="tx1"/>
                </a:solidFill>
                <a:latin typeface="Avenir Book" panose="02000503020000020003" pitchFamily="2" charset="0"/>
              </a:rPr>
              <a:t>Statistical approaches to detect genomic regions under selection in an experimental evolution study</a:t>
            </a:r>
          </a:p>
        </p:txBody>
      </p:sp>
    </p:spTree>
    <p:extLst>
      <p:ext uri="{BB962C8B-B14F-4D97-AF65-F5344CB8AC3E}">
        <p14:creationId xmlns:p14="http://schemas.microsoft.com/office/powerpoint/2010/main" val="3218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54B1667-4311-D895-3D5C-2C28EA40D145}"/>
              </a:ext>
            </a:extLst>
          </p:cNvPr>
          <p:cNvSpPr>
            <a:spLocks noGrp="1"/>
          </p:cNvSpPr>
          <p:nvPr>
            <p:ph type="title"/>
          </p:nvPr>
        </p:nvSpPr>
        <p:spPr>
          <a:xfrm>
            <a:off x="253644" y="259538"/>
            <a:ext cx="8832299" cy="794524"/>
          </a:xfrm>
        </p:spPr>
        <p:txBody>
          <a:bodyPr>
            <a:noAutofit/>
          </a:bodyPr>
          <a:lstStyle/>
          <a:p>
            <a:pPr>
              <a:lnSpc>
                <a:spcPct val="150000"/>
              </a:lnSpc>
            </a:pPr>
            <a:r>
              <a:rPr lang="en-US" sz="2300" b="1" dirty="0">
                <a:latin typeface="Avenir Book" panose="02000503020000020003" pitchFamily="2" charset="0"/>
                <a:cs typeface="Arial" panose="020B0604020202020204" pitchFamily="34" charset="0"/>
              </a:rPr>
              <a:t>Domestication: Oldest experimental evolution in human history</a:t>
            </a:r>
            <a:br>
              <a:rPr lang="en-US" sz="2300" b="1" dirty="0">
                <a:latin typeface="Avenir Book" panose="02000503020000020003" pitchFamily="2" charset="0"/>
                <a:cs typeface="Arial" panose="020B0604020202020204" pitchFamily="34" charset="0"/>
              </a:rPr>
            </a:br>
            <a:endParaRPr lang="en-US" sz="2300" b="1" dirty="0">
              <a:latin typeface="Avenir Book" panose="02000503020000020003" pitchFamily="2" charset="0"/>
              <a:cs typeface="Arial" panose="020B0604020202020204" pitchFamily="34" charset="0"/>
            </a:endParaRPr>
          </a:p>
        </p:txBody>
      </p:sp>
      <p:pic>
        <p:nvPicPr>
          <p:cNvPr id="21" name="Picture 20" descr="A black and white drawing of a bird&#10;&#10;Description automatically generated">
            <a:extLst>
              <a:ext uri="{FF2B5EF4-FFF2-40B4-BE49-F238E27FC236}">
                <a16:creationId xmlns:a16="http://schemas.microsoft.com/office/drawing/2014/main" id="{CB41F897-E8AF-4C13-2446-9655C98CA2D4}"/>
              </a:ext>
            </a:extLst>
          </p:cNvPr>
          <p:cNvPicPr>
            <a:picLocks noChangeAspect="1"/>
          </p:cNvPicPr>
          <p:nvPr/>
        </p:nvPicPr>
        <p:blipFill>
          <a:blip r:embed="rId3"/>
          <a:stretch>
            <a:fillRect/>
          </a:stretch>
        </p:blipFill>
        <p:spPr>
          <a:xfrm>
            <a:off x="4508163" y="2733735"/>
            <a:ext cx="1252705" cy="1605650"/>
          </a:xfrm>
          <a:prstGeom prst="rect">
            <a:avLst/>
          </a:prstGeom>
        </p:spPr>
      </p:pic>
      <p:pic>
        <p:nvPicPr>
          <p:cNvPr id="23" name="Picture 22" descr="A black and white drawing of a bird&#10;&#10;Description automatically generated">
            <a:extLst>
              <a:ext uri="{FF2B5EF4-FFF2-40B4-BE49-F238E27FC236}">
                <a16:creationId xmlns:a16="http://schemas.microsoft.com/office/drawing/2014/main" id="{37ACD3DE-5481-BF37-1EBF-9C62A8AB24FD}"/>
              </a:ext>
            </a:extLst>
          </p:cNvPr>
          <p:cNvPicPr>
            <a:picLocks noChangeAspect="1"/>
          </p:cNvPicPr>
          <p:nvPr/>
        </p:nvPicPr>
        <p:blipFill>
          <a:blip r:embed="rId4"/>
          <a:stretch>
            <a:fillRect/>
          </a:stretch>
        </p:blipFill>
        <p:spPr>
          <a:xfrm>
            <a:off x="6533026" y="4646819"/>
            <a:ext cx="2258965" cy="1617214"/>
          </a:xfrm>
          <a:prstGeom prst="rect">
            <a:avLst/>
          </a:prstGeom>
        </p:spPr>
      </p:pic>
      <p:pic>
        <p:nvPicPr>
          <p:cNvPr id="27" name="Picture 26" descr="A bird with a fanned tail&#10;&#10;Description automatically generated">
            <a:extLst>
              <a:ext uri="{FF2B5EF4-FFF2-40B4-BE49-F238E27FC236}">
                <a16:creationId xmlns:a16="http://schemas.microsoft.com/office/drawing/2014/main" id="{BC8C8009-72C6-4A5B-93C2-A2CAFDA967FF}"/>
              </a:ext>
            </a:extLst>
          </p:cNvPr>
          <p:cNvPicPr>
            <a:picLocks noChangeAspect="1"/>
          </p:cNvPicPr>
          <p:nvPr/>
        </p:nvPicPr>
        <p:blipFill>
          <a:blip r:embed="rId5"/>
          <a:stretch>
            <a:fillRect/>
          </a:stretch>
        </p:blipFill>
        <p:spPr>
          <a:xfrm>
            <a:off x="4129155" y="4762418"/>
            <a:ext cx="2174153" cy="1501615"/>
          </a:xfrm>
          <a:prstGeom prst="rect">
            <a:avLst/>
          </a:prstGeom>
        </p:spPr>
      </p:pic>
      <p:pic>
        <p:nvPicPr>
          <p:cNvPr id="29" name="Picture 28" descr="A bird standing on the ground&#10;&#10;Description automatically generated">
            <a:extLst>
              <a:ext uri="{FF2B5EF4-FFF2-40B4-BE49-F238E27FC236}">
                <a16:creationId xmlns:a16="http://schemas.microsoft.com/office/drawing/2014/main" id="{C966D6E9-485F-9D6E-B773-C8770CBA3386}"/>
              </a:ext>
            </a:extLst>
          </p:cNvPr>
          <p:cNvPicPr>
            <a:picLocks noChangeAspect="1"/>
          </p:cNvPicPr>
          <p:nvPr/>
        </p:nvPicPr>
        <p:blipFill>
          <a:blip r:embed="rId6"/>
          <a:stretch>
            <a:fillRect/>
          </a:stretch>
        </p:blipFill>
        <p:spPr>
          <a:xfrm>
            <a:off x="6372746" y="2722172"/>
            <a:ext cx="2419245" cy="1617213"/>
          </a:xfrm>
          <a:prstGeom prst="rect">
            <a:avLst/>
          </a:prstGeom>
        </p:spPr>
      </p:pic>
      <p:sp>
        <p:nvSpPr>
          <p:cNvPr id="3" name="TextBox 2">
            <a:extLst>
              <a:ext uri="{FF2B5EF4-FFF2-40B4-BE49-F238E27FC236}">
                <a16:creationId xmlns:a16="http://schemas.microsoft.com/office/drawing/2014/main" id="{52B3F330-8BC1-F0E8-7032-6FCA93BF8FAA}"/>
              </a:ext>
            </a:extLst>
          </p:cNvPr>
          <p:cNvSpPr txBox="1"/>
          <p:nvPr/>
        </p:nvSpPr>
        <p:spPr>
          <a:xfrm>
            <a:off x="362711" y="1477079"/>
            <a:ext cx="3766444" cy="2862322"/>
          </a:xfrm>
          <a:prstGeom prst="rect">
            <a:avLst/>
          </a:prstGeom>
          <a:noFill/>
        </p:spPr>
        <p:txBody>
          <a:bodyPr wrap="square">
            <a:spAutoFit/>
          </a:bodyPr>
          <a:lstStyle/>
          <a:p>
            <a:r>
              <a:rPr lang="en-US" sz="1500" b="1" dirty="0">
                <a:latin typeface="Avenir Book" panose="02000503020000020003" pitchFamily="2" charset="0"/>
              </a:rPr>
              <a:t>Charles Darwin on Domestic Pigeons (1868)</a:t>
            </a:r>
          </a:p>
          <a:p>
            <a:endParaRPr lang="en-US" sz="1500" dirty="0">
              <a:latin typeface="Avenir Book" panose="02000503020000020003" pitchFamily="2" charset="0"/>
            </a:endParaRPr>
          </a:p>
          <a:p>
            <a:r>
              <a:rPr lang="en-US" sz="1500" dirty="0">
                <a:latin typeface="Avenir Book" panose="02000503020000020003" pitchFamily="2" charset="0"/>
              </a:rPr>
              <a:t>“I have been led to study domestic pigeons with particular care, because the evidence that all the domestic races have descended from one known source is far clearer than with any other anciently domesticated animal.”</a:t>
            </a:r>
          </a:p>
          <a:p>
            <a:endParaRPr lang="en-US" sz="1500" dirty="0">
              <a:latin typeface="Avenir Book" panose="02000503020000020003" pitchFamily="2" charset="0"/>
            </a:endParaRPr>
          </a:p>
          <a:p>
            <a:r>
              <a:rPr lang="en-US" sz="1500" dirty="0">
                <a:latin typeface="Avenir Book" panose="02000503020000020003" pitchFamily="2" charset="0"/>
              </a:rPr>
              <a:t>— </a:t>
            </a:r>
            <a:r>
              <a:rPr lang="en-US" sz="1500" i="1" dirty="0">
                <a:latin typeface="Avenir Book" panose="02000503020000020003" pitchFamily="2" charset="0"/>
              </a:rPr>
              <a:t>The Variation of Animals and Plants Under Domestication</a:t>
            </a:r>
            <a:endParaRPr lang="en-US" sz="1500" dirty="0">
              <a:latin typeface="Avenir Book" panose="02000503020000020003" pitchFamily="2" charset="0"/>
            </a:endParaRPr>
          </a:p>
        </p:txBody>
      </p:sp>
    </p:spTree>
    <p:extLst>
      <p:ext uri="{BB962C8B-B14F-4D97-AF65-F5344CB8AC3E}">
        <p14:creationId xmlns:p14="http://schemas.microsoft.com/office/powerpoint/2010/main" val="304714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54B1667-4311-D895-3D5C-2C28EA40D145}"/>
              </a:ext>
            </a:extLst>
          </p:cNvPr>
          <p:cNvSpPr>
            <a:spLocks noGrp="1"/>
          </p:cNvSpPr>
          <p:nvPr>
            <p:ph type="title"/>
          </p:nvPr>
        </p:nvSpPr>
        <p:spPr>
          <a:xfrm>
            <a:off x="253644" y="259538"/>
            <a:ext cx="8832299" cy="794524"/>
          </a:xfrm>
        </p:spPr>
        <p:txBody>
          <a:bodyPr>
            <a:noAutofit/>
          </a:bodyPr>
          <a:lstStyle/>
          <a:p>
            <a:pPr>
              <a:lnSpc>
                <a:spcPct val="150000"/>
              </a:lnSpc>
            </a:pPr>
            <a:r>
              <a:rPr lang="en-US" sz="2300" b="1" dirty="0">
                <a:latin typeface="Avenir Book" panose="02000503020000020003" pitchFamily="2" charset="0"/>
                <a:cs typeface="Arial" panose="020B0604020202020204" pitchFamily="34" charset="0"/>
              </a:rPr>
              <a:t>Experimental evolution: Grow, Select, Repeat</a:t>
            </a:r>
          </a:p>
        </p:txBody>
      </p:sp>
      <p:sp>
        <p:nvSpPr>
          <p:cNvPr id="2" name="Title 4">
            <a:extLst>
              <a:ext uri="{FF2B5EF4-FFF2-40B4-BE49-F238E27FC236}">
                <a16:creationId xmlns:a16="http://schemas.microsoft.com/office/drawing/2014/main" id="{02D1E383-B467-41D7-D7A8-800D94D73AA0}"/>
              </a:ext>
            </a:extLst>
          </p:cNvPr>
          <p:cNvSpPr txBox="1">
            <a:spLocks/>
          </p:cNvSpPr>
          <p:nvPr/>
        </p:nvSpPr>
        <p:spPr>
          <a:xfrm>
            <a:off x="253644" y="1390696"/>
            <a:ext cx="8353328" cy="48272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342900" indent="-342900">
              <a:lnSpc>
                <a:spcPct val="150000"/>
              </a:lnSpc>
              <a:buFont typeface="Arial" panose="020B0604020202020204" pitchFamily="34" charset="0"/>
              <a:buChar char="•"/>
            </a:pPr>
            <a:r>
              <a:rPr lang="en-US" sz="2000" b="1" dirty="0">
                <a:solidFill>
                  <a:schemeClr val="tx1"/>
                </a:solidFill>
                <a:latin typeface="Avenir Book" panose="02000503020000020003" pitchFamily="2" charset="0"/>
                <a:cs typeface="Arial" panose="020B0604020202020204" pitchFamily="34" charset="0"/>
              </a:rPr>
              <a:t>Define initial condition:</a:t>
            </a:r>
          </a:p>
          <a:p>
            <a:pPr marL="342900" indent="-342900">
              <a:lnSpc>
                <a:spcPct val="150000"/>
              </a:lnSpc>
              <a:buFontTx/>
              <a:buChar char="-"/>
            </a:pPr>
            <a:r>
              <a:rPr lang="en-US" sz="2000" dirty="0">
                <a:solidFill>
                  <a:schemeClr val="tx1"/>
                </a:solidFill>
                <a:latin typeface="Avenir Book" panose="02000503020000020003" pitchFamily="2" charset="0"/>
                <a:cs typeface="Arial" panose="020B0604020202020204" pitchFamily="34" charset="0"/>
              </a:rPr>
              <a:t>Which organism (</a:t>
            </a:r>
            <a:r>
              <a:rPr lang="en-US" sz="2000" i="1" dirty="0">
                <a:solidFill>
                  <a:schemeClr val="tx1"/>
                </a:solidFill>
                <a:latin typeface="Avenir Book" panose="02000503020000020003" pitchFamily="2" charset="0"/>
                <a:cs typeface="Arial" panose="020B0604020202020204" pitchFamily="34" charset="0"/>
              </a:rPr>
              <a:t>E.coli, S. cerevisiae, Drosophila, Arabidopsis, …)</a:t>
            </a:r>
          </a:p>
          <a:p>
            <a:pPr marL="342900" indent="-342900">
              <a:lnSpc>
                <a:spcPct val="150000"/>
              </a:lnSpc>
              <a:buFontTx/>
              <a:buChar char="-"/>
            </a:pPr>
            <a:r>
              <a:rPr lang="en-US" sz="2000" dirty="0">
                <a:solidFill>
                  <a:schemeClr val="tx1"/>
                </a:solidFill>
                <a:latin typeface="Avenir Book" panose="02000503020000020003" pitchFamily="2" charset="0"/>
                <a:cs typeface="Arial" panose="020B0604020202020204" pitchFamily="34" charset="0"/>
              </a:rPr>
              <a:t>Ancestral genotype or standing genetic variation</a:t>
            </a:r>
          </a:p>
          <a:p>
            <a:pPr marL="342900" indent="-342900">
              <a:lnSpc>
                <a:spcPct val="150000"/>
              </a:lnSpc>
              <a:buFontTx/>
              <a:buChar char="-"/>
            </a:pPr>
            <a:endParaRPr lang="en-US" sz="2000" dirty="0">
              <a:solidFill>
                <a:schemeClr val="tx1"/>
              </a:solidFill>
              <a:latin typeface="Avenir Book" panose="02000503020000020003" pitchFamily="2" charset="0"/>
              <a:cs typeface="Arial" panose="020B0604020202020204" pitchFamily="34" charset="0"/>
            </a:endParaRPr>
          </a:p>
          <a:p>
            <a:pPr marL="342900" indent="-342900">
              <a:lnSpc>
                <a:spcPct val="150000"/>
              </a:lnSpc>
              <a:buFont typeface="Arial" panose="020B0604020202020204" pitchFamily="34" charset="0"/>
              <a:buChar char="•"/>
            </a:pPr>
            <a:r>
              <a:rPr lang="en-US" sz="2000" b="1" dirty="0">
                <a:solidFill>
                  <a:schemeClr val="tx1"/>
                </a:solidFill>
                <a:latin typeface="Avenir Book" panose="02000503020000020003" pitchFamily="2" charset="0"/>
                <a:cs typeface="Arial" panose="020B0604020202020204" pitchFamily="34" charset="0"/>
              </a:rPr>
              <a:t>Define the experimental regimes(s) and control(s):</a:t>
            </a:r>
          </a:p>
          <a:p>
            <a:pPr marL="342900" indent="-342900">
              <a:lnSpc>
                <a:spcPct val="150000"/>
              </a:lnSpc>
              <a:buFontTx/>
              <a:buChar char="-"/>
            </a:pPr>
            <a:r>
              <a:rPr lang="en-US" sz="2000" dirty="0">
                <a:solidFill>
                  <a:schemeClr val="tx1"/>
                </a:solidFill>
                <a:latin typeface="Avenir Book" panose="02000503020000020003" pitchFamily="2" charset="0"/>
                <a:cs typeface="Arial" panose="020B0604020202020204" pitchFamily="34" charset="0"/>
              </a:rPr>
              <a:t>Population size, nr of generations</a:t>
            </a:r>
          </a:p>
          <a:p>
            <a:pPr marL="342900" indent="-342900">
              <a:lnSpc>
                <a:spcPct val="150000"/>
              </a:lnSpc>
              <a:buFontTx/>
              <a:buChar char="-"/>
            </a:pPr>
            <a:r>
              <a:rPr lang="en-US" sz="2000" dirty="0">
                <a:solidFill>
                  <a:schemeClr val="tx1"/>
                </a:solidFill>
                <a:latin typeface="Avenir Book" panose="02000503020000020003" pitchFamily="2" charset="0"/>
                <a:cs typeface="Arial" panose="020B0604020202020204" pitchFamily="34" charset="0"/>
              </a:rPr>
              <a:t>Environment (lab or natural setting)</a:t>
            </a:r>
          </a:p>
          <a:p>
            <a:pPr marL="342900" indent="-342900">
              <a:lnSpc>
                <a:spcPct val="150000"/>
              </a:lnSpc>
              <a:buFontTx/>
              <a:buChar char="-"/>
            </a:pPr>
            <a:r>
              <a:rPr lang="en-US" sz="2000" dirty="0">
                <a:solidFill>
                  <a:schemeClr val="tx1"/>
                </a:solidFill>
                <a:latin typeface="Avenir Book" panose="02000503020000020003" pitchFamily="2" charset="0"/>
                <a:cs typeface="Arial" panose="020B0604020202020204" pitchFamily="34" charset="0"/>
              </a:rPr>
              <a:t>Type of selection</a:t>
            </a:r>
          </a:p>
          <a:p>
            <a:pPr marL="342900" indent="-342900">
              <a:lnSpc>
                <a:spcPct val="150000"/>
              </a:lnSpc>
              <a:buFontTx/>
              <a:buChar char="-"/>
            </a:pPr>
            <a:endParaRPr lang="en-US" sz="2000" dirty="0">
              <a:solidFill>
                <a:schemeClr val="tx1"/>
              </a:solidFill>
              <a:latin typeface="Avenir Book" panose="02000503020000020003" pitchFamily="2" charset="0"/>
              <a:cs typeface="Arial" panose="020B0604020202020204" pitchFamily="34" charset="0"/>
            </a:endParaRPr>
          </a:p>
          <a:p>
            <a:pPr marL="342900" indent="-342900">
              <a:lnSpc>
                <a:spcPct val="150000"/>
              </a:lnSpc>
              <a:buFont typeface="Arial" panose="020B0604020202020204" pitchFamily="34" charset="0"/>
              <a:buChar char="•"/>
            </a:pPr>
            <a:r>
              <a:rPr lang="en-US" sz="2000" b="1" dirty="0">
                <a:solidFill>
                  <a:schemeClr val="tx1"/>
                </a:solidFill>
                <a:latin typeface="Avenir Book" panose="02000503020000020003" pitchFamily="2" charset="0"/>
                <a:cs typeface="Arial" panose="020B0604020202020204" pitchFamily="34" charset="0"/>
              </a:rPr>
              <a:t>Replicate</a:t>
            </a:r>
          </a:p>
          <a:p>
            <a:pPr marL="342900" indent="-342900">
              <a:lnSpc>
                <a:spcPct val="150000"/>
              </a:lnSpc>
              <a:buFontTx/>
              <a:buChar char="-"/>
            </a:pPr>
            <a:endParaRPr lang="en-US" sz="2000" dirty="0">
              <a:solidFill>
                <a:schemeClr val="tx1"/>
              </a:solidFill>
              <a:latin typeface="Avenir Book" panose="02000503020000020003" pitchFamily="2" charset="0"/>
              <a:cs typeface="Arial" panose="020B0604020202020204" pitchFamily="34" charset="0"/>
            </a:endParaRPr>
          </a:p>
          <a:p>
            <a:pPr>
              <a:lnSpc>
                <a:spcPct val="150000"/>
              </a:lnSpc>
            </a:pPr>
            <a:endParaRPr lang="en-US" sz="2000" dirty="0">
              <a:solidFill>
                <a:schemeClr val="tx1"/>
              </a:solidFill>
              <a:latin typeface="Avenir Book" panose="02000503020000020003" pitchFamily="2" charset="0"/>
              <a:cs typeface="Arial" panose="020B0604020202020204" pitchFamily="34" charset="0"/>
            </a:endParaRPr>
          </a:p>
          <a:p>
            <a:pPr>
              <a:lnSpc>
                <a:spcPct val="150000"/>
              </a:lnSpc>
            </a:pPr>
            <a:endParaRPr lang="en-US" sz="2000" dirty="0">
              <a:solidFill>
                <a:schemeClr val="tx1"/>
              </a:solidFill>
              <a:latin typeface="Avenir Book" panose="02000503020000020003" pitchFamily="2" charset="0"/>
              <a:cs typeface="Arial" panose="020B0604020202020204" pitchFamily="34" charset="0"/>
            </a:endParaRPr>
          </a:p>
          <a:p>
            <a:pPr>
              <a:lnSpc>
                <a:spcPct val="150000"/>
              </a:lnSpc>
            </a:pPr>
            <a:endParaRPr lang="en-US" sz="2200" dirty="0">
              <a:latin typeface="Avenir Book" panose="02000503020000020003" pitchFamily="2" charset="0"/>
              <a:cs typeface="Arial" panose="020B0604020202020204" pitchFamily="34" charset="0"/>
            </a:endParaRPr>
          </a:p>
        </p:txBody>
      </p:sp>
      <p:sp>
        <p:nvSpPr>
          <p:cNvPr id="4" name="TextBox 3">
            <a:extLst>
              <a:ext uri="{FF2B5EF4-FFF2-40B4-BE49-F238E27FC236}">
                <a16:creationId xmlns:a16="http://schemas.microsoft.com/office/drawing/2014/main" id="{C2CD7255-F6B1-889F-5503-41B19DD10989}"/>
              </a:ext>
            </a:extLst>
          </p:cNvPr>
          <p:cNvSpPr txBox="1"/>
          <p:nvPr/>
        </p:nvSpPr>
        <p:spPr>
          <a:xfrm>
            <a:off x="6708116" y="6487208"/>
            <a:ext cx="1800493" cy="271934"/>
          </a:xfrm>
          <a:prstGeom prst="rect">
            <a:avLst/>
          </a:prstGeom>
          <a:noFill/>
        </p:spPr>
        <p:txBody>
          <a:bodyPr wrap="none" rtlCol="0">
            <a:spAutoFit/>
          </a:bodyPr>
          <a:lstStyle/>
          <a:p>
            <a:r>
              <a:rPr lang="en-US" dirty="0">
                <a:latin typeface="Avenir Book" panose="02000503020000020003" pitchFamily="2" charset="0"/>
              </a:rPr>
              <a:t>Barrick and Lenski, 2013</a:t>
            </a:r>
          </a:p>
        </p:txBody>
      </p:sp>
    </p:spTree>
    <p:extLst>
      <p:ext uri="{BB962C8B-B14F-4D97-AF65-F5344CB8AC3E}">
        <p14:creationId xmlns:p14="http://schemas.microsoft.com/office/powerpoint/2010/main" val="724745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54B1667-4311-D895-3D5C-2C28EA40D145}"/>
              </a:ext>
            </a:extLst>
          </p:cNvPr>
          <p:cNvSpPr>
            <a:spLocks noGrp="1"/>
          </p:cNvSpPr>
          <p:nvPr>
            <p:ph type="title"/>
          </p:nvPr>
        </p:nvSpPr>
        <p:spPr>
          <a:xfrm>
            <a:off x="253644" y="259538"/>
            <a:ext cx="8832299" cy="794524"/>
          </a:xfrm>
        </p:spPr>
        <p:txBody>
          <a:bodyPr>
            <a:noAutofit/>
          </a:bodyPr>
          <a:lstStyle/>
          <a:p>
            <a:r>
              <a:rPr lang="en-US" sz="2300" b="1" dirty="0">
                <a:effectLst/>
                <a:latin typeface="Avenir Book" panose="02000503020000020003" pitchFamily="2" charset="0"/>
              </a:rPr>
              <a:t>Examples of experimentally evolved phenotypic changes</a:t>
            </a:r>
          </a:p>
        </p:txBody>
      </p:sp>
      <p:sp>
        <p:nvSpPr>
          <p:cNvPr id="4" name="TextBox 3">
            <a:extLst>
              <a:ext uri="{FF2B5EF4-FFF2-40B4-BE49-F238E27FC236}">
                <a16:creationId xmlns:a16="http://schemas.microsoft.com/office/drawing/2014/main" id="{C2CD7255-F6B1-889F-5503-41B19DD10989}"/>
              </a:ext>
            </a:extLst>
          </p:cNvPr>
          <p:cNvSpPr txBox="1"/>
          <p:nvPr/>
        </p:nvSpPr>
        <p:spPr>
          <a:xfrm>
            <a:off x="7241516" y="6432750"/>
            <a:ext cx="1513556" cy="271934"/>
          </a:xfrm>
          <a:prstGeom prst="rect">
            <a:avLst/>
          </a:prstGeom>
          <a:noFill/>
        </p:spPr>
        <p:txBody>
          <a:bodyPr wrap="none" rtlCol="0">
            <a:spAutoFit/>
          </a:bodyPr>
          <a:lstStyle/>
          <a:p>
            <a:r>
              <a:rPr lang="en-US" dirty="0">
                <a:latin typeface="Avenir Book" panose="02000503020000020003" pitchFamily="2" charset="0"/>
              </a:rPr>
              <a:t>Kawecki et al., 2012</a:t>
            </a:r>
          </a:p>
        </p:txBody>
      </p:sp>
      <p:pic>
        <p:nvPicPr>
          <p:cNvPr id="6" name="Picture 5" descr="A close-up of a microscope&#10;&#10;Description automatically generated">
            <a:extLst>
              <a:ext uri="{FF2B5EF4-FFF2-40B4-BE49-F238E27FC236}">
                <a16:creationId xmlns:a16="http://schemas.microsoft.com/office/drawing/2014/main" id="{AB4456B8-F454-25F8-9FA6-43AEB29FE919}"/>
              </a:ext>
            </a:extLst>
          </p:cNvPr>
          <p:cNvPicPr>
            <a:picLocks noChangeAspect="1"/>
          </p:cNvPicPr>
          <p:nvPr/>
        </p:nvPicPr>
        <p:blipFill>
          <a:blip r:embed="rId3"/>
          <a:stretch>
            <a:fillRect/>
          </a:stretch>
        </p:blipFill>
        <p:spPr>
          <a:xfrm>
            <a:off x="685800" y="1361700"/>
            <a:ext cx="7772400" cy="4763412"/>
          </a:xfrm>
          <a:prstGeom prst="rect">
            <a:avLst/>
          </a:prstGeom>
        </p:spPr>
      </p:pic>
      <p:sp>
        <p:nvSpPr>
          <p:cNvPr id="2" name="TextBox 1">
            <a:extLst>
              <a:ext uri="{FF2B5EF4-FFF2-40B4-BE49-F238E27FC236}">
                <a16:creationId xmlns:a16="http://schemas.microsoft.com/office/drawing/2014/main" id="{17F55695-A981-9244-5F08-7423E7BA4565}"/>
              </a:ext>
            </a:extLst>
          </p:cNvPr>
          <p:cNvSpPr txBox="1"/>
          <p:nvPr/>
        </p:nvSpPr>
        <p:spPr>
          <a:xfrm>
            <a:off x="253644" y="1363184"/>
            <a:ext cx="2327563" cy="523220"/>
          </a:xfrm>
          <a:prstGeom prst="rect">
            <a:avLst/>
          </a:prstGeom>
          <a:solidFill>
            <a:schemeClr val="lt1"/>
          </a:solidFill>
          <a:ln>
            <a:solidFill>
              <a:srgbClr val="C00000"/>
            </a:solidFill>
          </a:ln>
        </p:spPr>
        <p:txBody>
          <a:bodyPr wrap="square" rtlCol="0">
            <a:spAutoFit/>
          </a:bodyPr>
          <a:lstStyle/>
          <a:p>
            <a:r>
              <a:rPr lang="en-US" sz="1400" dirty="0">
                <a:latin typeface="Avenir Book" panose="02000503020000020003" pitchFamily="2" charset="0"/>
              </a:rPr>
              <a:t>Evolution of novel swarm morphologies for feeding</a:t>
            </a:r>
          </a:p>
        </p:txBody>
      </p:sp>
      <p:sp>
        <p:nvSpPr>
          <p:cNvPr id="3" name="TextBox 2">
            <a:extLst>
              <a:ext uri="{FF2B5EF4-FFF2-40B4-BE49-F238E27FC236}">
                <a16:creationId xmlns:a16="http://schemas.microsoft.com/office/drawing/2014/main" id="{3BFEC942-E430-2970-EF37-52C083437695}"/>
              </a:ext>
            </a:extLst>
          </p:cNvPr>
          <p:cNvSpPr txBox="1"/>
          <p:nvPr/>
        </p:nvSpPr>
        <p:spPr>
          <a:xfrm>
            <a:off x="0" y="3743406"/>
            <a:ext cx="2327563" cy="738664"/>
          </a:xfrm>
          <a:prstGeom prst="rect">
            <a:avLst/>
          </a:prstGeom>
          <a:solidFill>
            <a:schemeClr val="lt1"/>
          </a:solidFill>
          <a:ln>
            <a:solidFill>
              <a:srgbClr val="C00000"/>
            </a:solidFill>
          </a:ln>
        </p:spPr>
        <p:txBody>
          <a:bodyPr wrap="square" rtlCol="0">
            <a:spAutoFit/>
          </a:bodyPr>
          <a:lstStyle/>
          <a:p>
            <a:r>
              <a:rPr lang="en-US" sz="1400" dirty="0">
                <a:latin typeface="Avenir Book" panose="02000503020000020003" pitchFamily="2" charset="0"/>
              </a:rPr>
              <a:t>“snowflake” yeast evolved under conditions favoring large size</a:t>
            </a:r>
          </a:p>
        </p:txBody>
      </p:sp>
      <p:sp>
        <p:nvSpPr>
          <p:cNvPr id="7" name="TextBox 6">
            <a:extLst>
              <a:ext uri="{FF2B5EF4-FFF2-40B4-BE49-F238E27FC236}">
                <a16:creationId xmlns:a16="http://schemas.microsoft.com/office/drawing/2014/main" id="{9268FBED-AB81-DB10-0C20-D9F44D165B18}"/>
              </a:ext>
            </a:extLst>
          </p:cNvPr>
          <p:cNvSpPr txBox="1"/>
          <p:nvPr/>
        </p:nvSpPr>
        <p:spPr>
          <a:xfrm>
            <a:off x="3013363" y="1361700"/>
            <a:ext cx="2327563" cy="738664"/>
          </a:xfrm>
          <a:prstGeom prst="rect">
            <a:avLst/>
          </a:prstGeom>
          <a:solidFill>
            <a:schemeClr val="lt1"/>
          </a:solidFill>
          <a:ln>
            <a:solidFill>
              <a:srgbClr val="C00000"/>
            </a:solidFill>
          </a:ln>
        </p:spPr>
        <p:txBody>
          <a:bodyPr wrap="square" rtlCol="0">
            <a:spAutoFit/>
          </a:bodyPr>
          <a:lstStyle/>
          <a:p>
            <a:r>
              <a:rPr lang="en-US" sz="1400" dirty="0">
                <a:latin typeface="Avenir Book" panose="02000503020000020003" pitchFamily="2" charset="0"/>
              </a:rPr>
              <a:t>Decrease in the frequency of fighter form in a complex environment</a:t>
            </a:r>
          </a:p>
        </p:txBody>
      </p:sp>
      <p:sp>
        <p:nvSpPr>
          <p:cNvPr id="8" name="TextBox 7">
            <a:extLst>
              <a:ext uri="{FF2B5EF4-FFF2-40B4-BE49-F238E27FC236}">
                <a16:creationId xmlns:a16="http://schemas.microsoft.com/office/drawing/2014/main" id="{C7D57884-88ED-C04E-E557-632F0286F571}"/>
              </a:ext>
            </a:extLst>
          </p:cNvPr>
          <p:cNvSpPr txBox="1"/>
          <p:nvPr/>
        </p:nvSpPr>
        <p:spPr>
          <a:xfrm>
            <a:off x="3835058" y="4966855"/>
            <a:ext cx="2327563" cy="954107"/>
          </a:xfrm>
          <a:prstGeom prst="rect">
            <a:avLst/>
          </a:prstGeom>
          <a:solidFill>
            <a:schemeClr val="lt1"/>
          </a:solidFill>
          <a:ln>
            <a:solidFill>
              <a:srgbClr val="C00000"/>
            </a:solidFill>
          </a:ln>
        </p:spPr>
        <p:txBody>
          <a:bodyPr wrap="square" rtlCol="0">
            <a:spAutoFit/>
          </a:bodyPr>
          <a:lstStyle/>
          <a:p>
            <a:r>
              <a:rPr lang="en-US" sz="1400" dirty="0">
                <a:latin typeface="Avenir Book" panose="02000503020000020003" pitchFamily="2" charset="0"/>
              </a:rPr>
              <a:t>In the absence of predators, guppies evolve brighter coloration (sexual selection)</a:t>
            </a:r>
          </a:p>
        </p:txBody>
      </p:sp>
    </p:spTree>
    <p:extLst>
      <p:ext uri="{BB962C8B-B14F-4D97-AF65-F5344CB8AC3E}">
        <p14:creationId xmlns:p14="http://schemas.microsoft.com/office/powerpoint/2010/main" val="539685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91BBD5-BF24-CF48-A4E7-5AB9439CA192}"/>
              </a:ext>
            </a:extLst>
          </p:cNvPr>
          <p:cNvSpPr>
            <a:spLocks noGrp="1"/>
          </p:cNvSpPr>
          <p:nvPr>
            <p:ph type="title"/>
          </p:nvPr>
        </p:nvSpPr>
        <p:spPr/>
        <p:txBody>
          <a:bodyPr>
            <a:normAutofit/>
          </a:bodyPr>
          <a:lstStyle/>
          <a:p>
            <a:r>
              <a:rPr lang="en-US" sz="2500" dirty="0">
                <a:latin typeface="Avenir Book" panose="02000503020000020003" pitchFamily="2" charset="0"/>
              </a:rPr>
              <a:t>Comparison of study systems for experimental evolution</a:t>
            </a:r>
          </a:p>
        </p:txBody>
      </p:sp>
      <p:sp>
        <p:nvSpPr>
          <p:cNvPr id="6" name="Text Placeholder 5">
            <a:extLst>
              <a:ext uri="{FF2B5EF4-FFF2-40B4-BE49-F238E27FC236}">
                <a16:creationId xmlns:a16="http://schemas.microsoft.com/office/drawing/2014/main" id="{EF778613-D3CF-BA11-3232-2291D9CC3343}"/>
              </a:ext>
            </a:extLst>
          </p:cNvPr>
          <p:cNvSpPr>
            <a:spLocks noGrp="1"/>
          </p:cNvSpPr>
          <p:nvPr>
            <p:ph type="body" idx="1"/>
          </p:nvPr>
        </p:nvSpPr>
        <p:spPr>
          <a:xfrm>
            <a:off x="311700" y="1536633"/>
            <a:ext cx="3999900" cy="4936738"/>
          </a:xfrm>
        </p:spPr>
        <p:txBody>
          <a:bodyPr>
            <a:normAutofit/>
          </a:bodyPr>
          <a:lstStyle/>
          <a:p>
            <a:pPr marL="209539" indent="0">
              <a:buNone/>
            </a:pPr>
            <a:r>
              <a:rPr lang="en-US" sz="2000" b="1" dirty="0">
                <a:solidFill>
                  <a:schemeClr val="tx1"/>
                </a:solidFill>
                <a:latin typeface="Avenir Book" panose="02000503020000020003" pitchFamily="2" charset="0"/>
              </a:rPr>
              <a:t>Microbial isogenic</a:t>
            </a:r>
          </a:p>
          <a:p>
            <a:pPr marL="209539" indent="0">
              <a:buNone/>
            </a:pPr>
            <a:endParaRPr lang="en-US" sz="2000" dirty="0">
              <a:solidFill>
                <a:schemeClr val="tx1"/>
              </a:solidFill>
              <a:latin typeface="Avenir Book" panose="02000503020000020003" pitchFamily="2" charset="0"/>
            </a:endParaRPr>
          </a:p>
          <a:p>
            <a:pPr marL="209539" indent="0">
              <a:buNone/>
            </a:pPr>
            <a:r>
              <a:rPr lang="en-US" sz="2000" dirty="0">
                <a:solidFill>
                  <a:schemeClr val="tx1"/>
                </a:solidFill>
                <a:latin typeface="Avenir Book" panose="02000503020000020003" pitchFamily="2" charset="0"/>
              </a:rPr>
              <a:t>(e.g. bacteria, yeast)</a:t>
            </a:r>
          </a:p>
          <a:p>
            <a:pPr marL="209539" indent="0">
              <a:buNone/>
            </a:pPr>
            <a:endParaRPr lang="en-US" sz="2000" dirty="0">
              <a:solidFill>
                <a:schemeClr val="tx1"/>
              </a:solidFill>
              <a:latin typeface="Avenir Book" panose="02000503020000020003" pitchFamily="2" charset="0"/>
            </a:endParaRPr>
          </a:p>
          <a:p>
            <a:pPr>
              <a:buFont typeface="Wingdings" pitchFamily="2" charset="2"/>
              <a:buChar char="q"/>
            </a:pPr>
            <a:r>
              <a:rPr lang="en-US" sz="2000" dirty="0">
                <a:solidFill>
                  <a:schemeClr val="tx1"/>
                </a:solidFill>
                <a:latin typeface="Avenir Book" panose="02000503020000020003" pitchFamily="2" charset="0"/>
              </a:rPr>
              <a:t>No sexual recombination</a:t>
            </a:r>
          </a:p>
          <a:p>
            <a:pPr>
              <a:buFont typeface="Wingdings" pitchFamily="2" charset="2"/>
              <a:buChar char="q"/>
            </a:pPr>
            <a:r>
              <a:rPr lang="en-US" sz="2000" dirty="0">
                <a:solidFill>
                  <a:schemeClr val="tx1"/>
                </a:solidFill>
                <a:latin typeface="Avenir Book" panose="02000503020000020003" pitchFamily="2" charset="0"/>
              </a:rPr>
              <a:t>Population size up to 10</a:t>
            </a:r>
            <a:r>
              <a:rPr lang="en-US" sz="2000" baseline="30000" dirty="0">
                <a:solidFill>
                  <a:schemeClr val="tx1"/>
                </a:solidFill>
                <a:latin typeface="Avenir Book" panose="02000503020000020003" pitchFamily="2" charset="0"/>
              </a:rPr>
              <a:t>6</a:t>
            </a:r>
            <a:r>
              <a:rPr lang="en-US" sz="2000" dirty="0">
                <a:solidFill>
                  <a:schemeClr val="tx1"/>
                </a:solidFill>
                <a:latin typeface="Avenir Book" panose="02000503020000020003" pitchFamily="2" charset="0"/>
              </a:rPr>
              <a:t> </a:t>
            </a:r>
          </a:p>
          <a:p>
            <a:pPr>
              <a:buFont typeface="Wingdings" pitchFamily="2" charset="2"/>
              <a:buChar char="q"/>
            </a:pPr>
            <a:r>
              <a:rPr lang="en-US" sz="2000" dirty="0">
                <a:solidFill>
                  <a:schemeClr val="tx1"/>
                </a:solidFill>
                <a:latin typeface="Avenir Book" panose="02000503020000020003" pitchFamily="2" charset="0"/>
              </a:rPr>
              <a:t>No initial genetic variation</a:t>
            </a:r>
          </a:p>
          <a:p>
            <a:pPr>
              <a:buFont typeface="Wingdings" pitchFamily="2" charset="2"/>
              <a:buChar char="q"/>
            </a:pPr>
            <a:r>
              <a:rPr lang="en-US" sz="2000" dirty="0">
                <a:solidFill>
                  <a:schemeClr val="tx1"/>
                </a:solidFill>
                <a:latin typeface="Avenir Book" panose="02000503020000020003" pitchFamily="2" charset="0"/>
              </a:rPr>
              <a:t>No initial genetic variation in fitness</a:t>
            </a:r>
          </a:p>
          <a:p>
            <a:pPr>
              <a:buFont typeface="Wingdings" pitchFamily="2" charset="2"/>
              <a:buChar char="q"/>
            </a:pPr>
            <a:r>
              <a:rPr lang="en-US" sz="2000" dirty="0">
                <a:solidFill>
                  <a:schemeClr val="tx1"/>
                </a:solidFill>
                <a:latin typeface="Avenir Book" panose="02000503020000020003" pitchFamily="2" charset="0"/>
              </a:rPr>
              <a:t>Newly arising mutations are mainly responsible for adaptation</a:t>
            </a:r>
          </a:p>
        </p:txBody>
      </p:sp>
      <p:sp>
        <p:nvSpPr>
          <p:cNvPr id="7" name="Text Placeholder 6">
            <a:extLst>
              <a:ext uri="{FF2B5EF4-FFF2-40B4-BE49-F238E27FC236}">
                <a16:creationId xmlns:a16="http://schemas.microsoft.com/office/drawing/2014/main" id="{6B95C73B-45A4-B1CB-DD7B-1EACA6848C8D}"/>
              </a:ext>
            </a:extLst>
          </p:cNvPr>
          <p:cNvSpPr>
            <a:spLocks noGrp="1"/>
          </p:cNvSpPr>
          <p:nvPr>
            <p:ph type="body" idx="2"/>
          </p:nvPr>
        </p:nvSpPr>
        <p:spPr>
          <a:xfrm>
            <a:off x="4572000" y="1536633"/>
            <a:ext cx="4572000" cy="4728000"/>
          </a:xfrm>
        </p:spPr>
        <p:txBody>
          <a:bodyPr>
            <a:noAutofit/>
          </a:bodyPr>
          <a:lstStyle/>
          <a:p>
            <a:pPr marL="209539" indent="0">
              <a:buNone/>
            </a:pPr>
            <a:r>
              <a:rPr lang="en-US" sz="2000" b="1" dirty="0">
                <a:solidFill>
                  <a:schemeClr val="tx1"/>
                </a:solidFill>
                <a:latin typeface="Avenir Book" panose="02000503020000020003" pitchFamily="2" charset="0"/>
              </a:rPr>
              <a:t>Obligate sexual higher eukaryotes</a:t>
            </a:r>
          </a:p>
          <a:p>
            <a:pPr marL="209539" indent="0">
              <a:buNone/>
            </a:pPr>
            <a:endParaRPr lang="en-US" sz="2000" dirty="0">
              <a:solidFill>
                <a:schemeClr val="tx1"/>
              </a:solidFill>
              <a:latin typeface="Avenir Book" panose="02000503020000020003" pitchFamily="2" charset="0"/>
            </a:endParaRPr>
          </a:p>
          <a:p>
            <a:pPr marL="209539" indent="0">
              <a:buNone/>
            </a:pPr>
            <a:r>
              <a:rPr lang="en-US" sz="2000" dirty="0">
                <a:solidFill>
                  <a:schemeClr val="tx1"/>
                </a:solidFill>
                <a:latin typeface="Avenir Book" panose="02000503020000020003" pitchFamily="2" charset="0"/>
              </a:rPr>
              <a:t>(e.g. Drosophila)</a:t>
            </a:r>
          </a:p>
          <a:p>
            <a:pPr>
              <a:buFontTx/>
              <a:buChar char="-"/>
            </a:pPr>
            <a:endParaRPr lang="en-US" sz="2000" dirty="0">
              <a:solidFill>
                <a:schemeClr val="tx1"/>
              </a:solidFill>
              <a:latin typeface="Avenir Book" panose="02000503020000020003" pitchFamily="2" charset="0"/>
            </a:endParaRPr>
          </a:p>
          <a:p>
            <a:pPr>
              <a:buFont typeface="Wingdings" pitchFamily="2" charset="2"/>
              <a:buChar char="q"/>
            </a:pPr>
            <a:r>
              <a:rPr lang="en-US" sz="2000" dirty="0">
                <a:solidFill>
                  <a:schemeClr val="tx1"/>
                </a:solidFill>
                <a:latin typeface="Avenir Book" panose="02000503020000020003" pitchFamily="2" charset="0"/>
              </a:rPr>
              <a:t>Obligate sexual recombination</a:t>
            </a:r>
          </a:p>
          <a:p>
            <a:pPr>
              <a:buFont typeface="Wingdings" pitchFamily="2" charset="2"/>
              <a:buChar char="q"/>
            </a:pPr>
            <a:r>
              <a:rPr lang="en-US" sz="2000" dirty="0">
                <a:solidFill>
                  <a:schemeClr val="tx1"/>
                </a:solidFill>
                <a:latin typeface="Avenir Book" panose="02000503020000020003" pitchFamily="2" charset="0"/>
              </a:rPr>
              <a:t>Population size 10</a:t>
            </a:r>
            <a:r>
              <a:rPr lang="en-US" sz="2000" baseline="30000" dirty="0">
                <a:solidFill>
                  <a:schemeClr val="tx1"/>
                </a:solidFill>
                <a:latin typeface="Avenir Book" panose="02000503020000020003" pitchFamily="2" charset="0"/>
              </a:rPr>
              <a:t>2</a:t>
            </a:r>
            <a:r>
              <a:rPr lang="en-US" sz="2000" dirty="0">
                <a:solidFill>
                  <a:schemeClr val="tx1"/>
                </a:solidFill>
                <a:latin typeface="Avenir Book" panose="02000503020000020003" pitchFamily="2" charset="0"/>
              </a:rPr>
              <a:t>-10</a:t>
            </a:r>
            <a:r>
              <a:rPr lang="en-US" sz="2000" baseline="30000" dirty="0">
                <a:solidFill>
                  <a:schemeClr val="tx1"/>
                </a:solidFill>
                <a:latin typeface="Avenir Book" panose="02000503020000020003" pitchFamily="2" charset="0"/>
              </a:rPr>
              <a:t>3</a:t>
            </a:r>
          </a:p>
          <a:p>
            <a:pPr>
              <a:buFont typeface="Wingdings" pitchFamily="2" charset="2"/>
              <a:buChar char="q"/>
            </a:pPr>
            <a:r>
              <a:rPr lang="en-US" sz="2000" dirty="0">
                <a:solidFill>
                  <a:schemeClr val="tx1"/>
                </a:solidFill>
                <a:latin typeface="Avenir Book" panose="02000503020000020003" pitchFamily="2" charset="0"/>
              </a:rPr>
              <a:t>High initial genetic variation (strains obtained from the wild)</a:t>
            </a:r>
          </a:p>
          <a:p>
            <a:pPr>
              <a:buFont typeface="Wingdings" pitchFamily="2" charset="2"/>
              <a:buChar char="q"/>
            </a:pPr>
            <a:r>
              <a:rPr lang="en-US" sz="2000" dirty="0">
                <a:solidFill>
                  <a:schemeClr val="tx1"/>
                </a:solidFill>
                <a:latin typeface="Avenir Book" panose="02000503020000020003" pitchFamily="2" charset="0"/>
              </a:rPr>
              <a:t>High initial variation in fitness</a:t>
            </a:r>
          </a:p>
          <a:p>
            <a:pPr>
              <a:buFont typeface="Wingdings" pitchFamily="2" charset="2"/>
              <a:buChar char="q"/>
            </a:pPr>
            <a:r>
              <a:rPr lang="en-US" sz="2000" dirty="0">
                <a:solidFill>
                  <a:schemeClr val="tx1"/>
                </a:solidFill>
                <a:latin typeface="Avenir Book" panose="02000503020000020003" pitchFamily="2" charset="0"/>
              </a:rPr>
              <a:t>Standing genetic variation is mainly responsible for adaptation</a:t>
            </a:r>
          </a:p>
        </p:txBody>
      </p:sp>
      <p:pic>
        <p:nvPicPr>
          <p:cNvPr id="4" name="Picture 3" descr="A group of sticks on a white surface&#10;&#10;Description automatically generated">
            <a:extLst>
              <a:ext uri="{FF2B5EF4-FFF2-40B4-BE49-F238E27FC236}">
                <a16:creationId xmlns:a16="http://schemas.microsoft.com/office/drawing/2014/main" id="{BC18947E-849F-A431-7998-A1DC35F9B45B}"/>
              </a:ext>
            </a:extLst>
          </p:cNvPr>
          <p:cNvPicPr>
            <a:picLocks noChangeAspect="1"/>
          </p:cNvPicPr>
          <p:nvPr/>
        </p:nvPicPr>
        <p:blipFill>
          <a:blip r:embed="rId3"/>
          <a:stretch>
            <a:fillRect/>
          </a:stretch>
        </p:blipFill>
        <p:spPr>
          <a:xfrm>
            <a:off x="3011232" y="1970811"/>
            <a:ext cx="1196939" cy="914400"/>
          </a:xfrm>
          <a:prstGeom prst="rect">
            <a:avLst/>
          </a:prstGeom>
        </p:spPr>
      </p:pic>
      <p:pic>
        <p:nvPicPr>
          <p:cNvPr id="8" name="Picture 7" descr="A group of colorful insects&#10;&#10;Description automatically generated">
            <a:extLst>
              <a:ext uri="{FF2B5EF4-FFF2-40B4-BE49-F238E27FC236}">
                <a16:creationId xmlns:a16="http://schemas.microsoft.com/office/drawing/2014/main" id="{21314DC7-BABA-ECE8-C70F-A8FCBBE066A5}"/>
              </a:ext>
            </a:extLst>
          </p:cNvPr>
          <p:cNvPicPr>
            <a:picLocks noChangeAspect="1"/>
          </p:cNvPicPr>
          <p:nvPr/>
        </p:nvPicPr>
        <p:blipFill>
          <a:blip r:embed="rId4"/>
          <a:stretch>
            <a:fillRect/>
          </a:stretch>
        </p:blipFill>
        <p:spPr>
          <a:xfrm>
            <a:off x="7638931" y="1970811"/>
            <a:ext cx="1193369" cy="914400"/>
          </a:xfrm>
          <a:prstGeom prst="rect">
            <a:avLst/>
          </a:prstGeom>
        </p:spPr>
      </p:pic>
      <p:sp>
        <p:nvSpPr>
          <p:cNvPr id="9" name="TextBox 8">
            <a:extLst>
              <a:ext uri="{FF2B5EF4-FFF2-40B4-BE49-F238E27FC236}">
                <a16:creationId xmlns:a16="http://schemas.microsoft.com/office/drawing/2014/main" id="{A05119DE-79D4-B3F7-E814-EE0E831469B6}"/>
              </a:ext>
            </a:extLst>
          </p:cNvPr>
          <p:cNvSpPr txBox="1"/>
          <p:nvPr/>
        </p:nvSpPr>
        <p:spPr>
          <a:xfrm>
            <a:off x="7553244" y="6432750"/>
            <a:ext cx="1309974" cy="271934"/>
          </a:xfrm>
          <a:prstGeom prst="rect">
            <a:avLst/>
          </a:prstGeom>
          <a:noFill/>
        </p:spPr>
        <p:txBody>
          <a:bodyPr wrap="none" rtlCol="0">
            <a:spAutoFit/>
          </a:bodyPr>
          <a:lstStyle/>
          <a:p>
            <a:r>
              <a:rPr lang="en-US" dirty="0">
                <a:latin typeface="Avenir Book" panose="02000503020000020003" pitchFamily="2" charset="0"/>
              </a:rPr>
              <a:t>Long et al., 2015</a:t>
            </a:r>
          </a:p>
        </p:txBody>
      </p:sp>
    </p:spTree>
    <p:extLst>
      <p:ext uri="{BB962C8B-B14F-4D97-AF65-F5344CB8AC3E}">
        <p14:creationId xmlns:p14="http://schemas.microsoft.com/office/powerpoint/2010/main" val="2081216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65915D6C-5312-2E77-C105-9FD685A0CB6F}"/>
              </a:ext>
            </a:extLst>
          </p:cNvPr>
          <p:cNvSpPr>
            <a:spLocks noGrp="1"/>
          </p:cNvSpPr>
          <p:nvPr>
            <p:ph type="title"/>
          </p:nvPr>
        </p:nvSpPr>
        <p:spPr>
          <a:xfrm>
            <a:off x="311700" y="593367"/>
            <a:ext cx="8832299" cy="763600"/>
          </a:xfrm>
        </p:spPr>
        <p:txBody>
          <a:bodyPr>
            <a:noAutofit/>
          </a:bodyPr>
          <a:lstStyle/>
          <a:p>
            <a:pPr>
              <a:lnSpc>
                <a:spcPct val="150000"/>
              </a:lnSpc>
            </a:pPr>
            <a:r>
              <a:rPr lang="en-US" sz="2300" b="1" dirty="0">
                <a:latin typeface="Avenir Book" panose="02000503020000020003" pitchFamily="2" charset="0"/>
                <a:cs typeface="Arial" panose="020B0604020202020204" pitchFamily="34" charset="0"/>
              </a:rPr>
              <a:t>Questions that can be addressed with  experimental evolution</a:t>
            </a:r>
          </a:p>
        </p:txBody>
      </p:sp>
      <p:sp>
        <p:nvSpPr>
          <p:cNvPr id="6" name="Title 4">
            <a:extLst>
              <a:ext uri="{FF2B5EF4-FFF2-40B4-BE49-F238E27FC236}">
                <a16:creationId xmlns:a16="http://schemas.microsoft.com/office/drawing/2014/main" id="{5DD724B9-4F11-15B2-801E-734A3BCE0CD5}"/>
              </a:ext>
            </a:extLst>
          </p:cNvPr>
          <p:cNvSpPr txBox="1">
            <a:spLocks/>
          </p:cNvSpPr>
          <p:nvPr/>
        </p:nvSpPr>
        <p:spPr>
          <a:xfrm>
            <a:off x="311701" y="1793150"/>
            <a:ext cx="8353328" cy="40766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marL="342900" indent="-342900">
              <a:lnSpc>
                <a:spcPct val="150000"/>
              </a:lnSpc>
              <a:buFont typeface="Arial" panose="020B0604020202020204" pitchFamily="34" charset="0"/>
              <a:buChar char="•"/>
            </a:pPr>
            <a:r>
              <a:rPr lang="en-US" sz="2000" dirty="0">
                <a:solidFill>
                  <a:schemeClr val="tx1"/>
                </a:solidFill>
                <a:latin typeface="Avenir Book" panose="02000503020000020003" pitchFamily="2" charset="0"/>
                <a:cs typeface="Arial" panose="020B0604020202020204" pitchFamily="34" charset="0"/>
              </a:rPr>
              <a:t>How do populations adapt to changing environments? </a:t>
            </a:r>
          </a:p>
          <a:p>
            <a:pPr marL="342900" indent="-342900">
              <a:lnSpc>
                <a:spcPct val="150000"/>
              </a:lnSpc>
              <a:buFont typeface="Arial" panose="020B0604020202020204" pitchFamily="34" charset="0"/>
              <a:buChar char="•"/>
            </a:pPr>
            <a:r>
              <a:rPr lang="en-US" sz="2000" dirty="0">
                <a:solidFill>
                  <a:schemeClr val="tx1"/>
                </a:solidFill>
                <a:latin typeface="Avenir Book" panose="02000503020000020003" pitchFamily="2" charset="0"/>
                <a:cs typeface="Arial" panose="020B0604020202020204" pitchFamily="34" charset="0"/>
              </a:rPr>
              <a:t>What is the rate of evolution?</a:t>
            </a:r>
          </a:p>
          <a:p>
            <a:pPr marL="342900" indent="-342900">
              <a:lnSpc>
                <a:spcPct val="150000"/>
              </a:lnSpc>
              <a:buFont typeface="Arial" panose="020B0604020202020204" pitchFamily="34" charset="0"/>
              <a:buChar char="•"/>
            </a:pPr>
            <a:r>
              <a:rPr lang="en-US" sz="2000" dirty="0">
                <a:solidFill>
                  <a:schemeClr val="tx1"/>
                </a:solidFill>
                <a:latin typeface="Avenir Book" panose="02000503020000020003" pitchFamily="2" charset="0"/>
                <a:cs typeface="Arial" panose="020B0604020202020204" pitchFamily="34" charset="0"/>
              </a:rPr>
              <a:t>What is the phenotypic and genomic architecture of adaptation to changing environments? </a:t>
            </a:r>
          </a:p>
          <a:p>
            <a:pPr marL="342900" indent="-342900">
              <a:lnSpc>
                <a:spcPct val="150000"/>
              </a:lnSpc>
              <a:buFont typeface="Arial" panose="020B0604020202020204" pitchFamily="34" charset="0"/>
              <a:buChar char="•"/>
            </a:pPr>
            <a:r>
              <a:rPr lang="en-US" sz="2000" dirty="0">
                <a:solidFill>
                  <a:schemeClr val="tx1"/>
                </a:solidFill>
                <a:latin typeface="Avenir Book" panose="02000503020000020003" pitchFamily="2" charset="0"/>
                <a:cs typeface="Arial" panose="020B0604020202020204" pitchFamily="34" charset="0"/>
              </a:rPr>
              <a:t>Does adaptation occur from new beneficial mutations or standing genetic variation?</a:t>
            </a:r>
          </a:p>
          <a:p>
            <a:pPr marL="342900" indent="-342900">
              <a:lnSpc>
                <a:spcPct val="150000"/>
              </a:lnSpc>
              <a:buFont typeface="Arial" panose="020B0604020202020204" pitchFamily="34" charset="0"/>
              <a:buChar char="•"/>
            </a:pPr>
            <a:r>
              <a:rPr lang="en-US" sz="2000" dirty="0">
                <a:solidFill>
                  <a:schemeClr val="tx1"/>
                </a:solidFill>
                <a:latin typeface="Avenir Book" panose="02000503020000020003" pitchFamily="2" charset="0"/>
                <a:cs typeface="Arial" panose="020B0604020202020204" pitchFamily="34" charset="0"/>
              </a:rPr>
              <a:t>Is the genetic architecture of adaptation oligogenic or polygenic?</a:t>
            </a:r>
          </a:p>
          <a:p>
            <a:pPr marL="342900" indent="-342900">
              <a:lnSpc>
                <a:spcPct val="150000"/>
              </a:lnSpc>
              <a:buFont typeface="Arial" panose="020B0604020202020204" pitchFamily="34" charset="0"/>
              <a:buChar char="•"/>
            </a:pPr>
            <a:r>
              <a:rPr lang="en-US" sz="2000" dirty="0">
                <a:solidFill>
                  <a:schemeClr val="tx1"/>
                </a:solidFill>
                <a:latin typeface="Avenir Book" panose="02000503020000020003" pitchFamily="2" charset="0"/>
                <a:cs typeface="Arial" panose="020B0604020202020204" pitchFamily="34" charset="0"/>
              </a:rPr>
              <a:t>Is evolution predictable?</a:t>
            </a:r>
          </a:p>
          <a:p>
            <a:pPr>
              <a:lnSpc>
                <a:spcPct val="150000"/>
              </a:lnSpc>
            </a:pPr>
            <a:endParaRPr lang="en-US" sz="2000" dirty="0">
              <a:solidFill>
                <a:schemeClr val="tx1"/>
              </a:solidFill>
              <a:latin typeface="Avenir Book" panose="02000503020000020003" pitchFamily="2" charset="0"/>
              <a:cs typeface="Arial" panose="020B0604020202020204" pitchFamily="34" charset="0"/>
            </a:endParaRPr>
          </a:p>
          <a:p>
            <a:pPr marL="342900" indent="-342900">
              <a:lnSpc>
                <a:spcPct val="150000"/>
              </a:lnSpc>
              <a:buFont typeface="Arial" panose="020B0604020202020204" pitchFamily="34" charset="0"/>
              <a:buChar char="•"/>
            </a:pPr>
            <a:endParaRPr lang="en-US" sz="2200" dirty="0">
              <a:latin typeface="Avenir Book" panose="02000503020000020003" pitchFamily="2" charset="0"/>
              <a:cs typeface="Arial" panose="020B0604020202020204" pitchFamily="34" charset="0"/>
            </a:endParaRPr>
          </a:p>
        </p:txBody>
      </p:sp>
    </p:spTree>
    <p:extLst>
      <p:ext uri="{BB962C8B-B14F-4D97-AF65-F5344CB8AC3E}">
        <p14:creationId xmlns:p14="http://schemas.microsoft.com/office/powerpoint/2010/main" val="454895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A person taking a picture of a wall&#10;&#10;Description automatically generated with low confidence">
            <a:extLst>
              <a:ext uri="{FF2B5EF4-FFF2-40B4-BE49-F238E27FC236}">
                <a16:creationId xmlns:a16="http://schemas.microsoft.com/office/drawing/2014/main" id="{5CB69D55-C410-2081-BE8B-AF318E56BA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658" r="39211" b="22039"/>
          <a:stretch/>
        </p:blipFill>
        <p:spPr bwMode="auto">
          <a:xfrm>
            <a:off x="0" y="0"/>
            <a:ext cx="9144000" cy="6858000"/>
          </a:xfrm>
          <a:prstGeom prst="rect">
            <a:avLst/>
          </a:prstGeom>
          <a:solidFill>
            <a:srgbClr val="FFFFFF"/>
          </a:solidFill>
        </p:spPr>
      </p:pic>
      <p:sp>
        <p:nvSpPr>
          <p:cNvPr id="4" name="Title 1">
            <a:extLst>
              <a:ext uri="{FF2B5EF4-FFF2-40B4-BE49-F238E27FC236}">
                <a16:creationId xmlns:a16="http://schemas.microsoft.com/office/drawing/2014/main" id="{6F26C2E4-B0DE-FAA7-61A1-410D49A41E74}"/>
              </a:ext>
            </a:extLst>
          </p:cNvPr>
          <p:cNvSpPr>
            <a:spLocks noGrp="1"/>
          </p:cNvSpPr>
          <p:nvPr>
            <p:ph type="title"/>
          </p:nvPr>
        </p:nvSpPr>
        <p:spPr>
          <a:xfrm>
            <a:off x="311700" y="306958"/>
            <a:ext cx="8520600" cy="1281603"/>
          </a:xfrm>
          <a:solidFill>
            <a:schemeClr val="bg1">
              <a:lumMod val="95000"/>
              <a:alpha val="49816"/>
            </a:schemeClr>
          </a:solidFill>
          <a:ln>
            <a:noFill/>
          </a:ln>
        </p:spPr>
        <p:txBody>
          <a:bodyPr>
            <a:noAutofit/>
          </a:bodyPr>
          <a:lstStyle/>
          <a:p>
            <a:r>
              <a:rPr lang="en-US" sz="2200" b="1" dirty="0">
                <a:solidFill>
                  <a:schemeClr val="tx1"/>
                </a:solidFill>
                <a:latin typeface="Avenir Book" panose="02000503020000020003" pitchFamily="2" charset="0"/>
                <a:cs typeface="Calibri Light" panose="020F0302020204030204" pitchFamily="34" charset="0"/>
              </a:rPr>
              <a:t>Combine experimental evolution with pooled sequencing in field mesocosms to track adaptive phenotypic and genomic </a:t>
            </a:r>
            <a:r>
              <a:rPr lang="en-US" sz="2200" b="1" dirty="0">
                <a:solidFill>
                  <a:schemeClr val="tx1"/>
                </a:solidFill>
                <a:latin typeface="Avenir Book" panose="02000503020000020003" pitchFamily="2" charset="0"/>
              </a:rPr>
              <a:t>evolution in Drosophila</a:t>
            </a:r>
          </a:p>
        </p:txBody>
      </p:sp>
      <p:pic>
        <p:nvPicPr>
          <p:cNvPr id="5" name="Picture 2" descr="Dmitri Petrov">
            <a:extLst>
              <a:ext uri="{FF2B5EF4-FFF2-40B4-BE49-F238E27FC236}">
                <a16:creationId xmlns:a16="http://schemas.microsoft.com/office/drawing/2014/main" id="{A10DC19C-1016-13A2-E8FC-DE1213821A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2820" y="2221847"/>
            <a:ext cx="1847488" cy="18474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Dr. Paul Schmidt">
            <a:extLst>
              <a:ext uri="{FF2B5EF4-FFF2-40B4-BE49-F238E27FC236}">
                <a16:creationId xmlns:a16="http://schemas.microsoft.com/office/drawing/2014/main" id="{DA6684D2-E61C-3298-DC20-EABFBBECE6F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522" t="7520" r="8602" b="39204"/>
          <a:stretch/>
        </p:blipFill>
        <p:spPr bwMode="auto">
          <a:xfrm>
            <a:off x="6922820" y="4377225"/>
            <a:ext cx="1847488" cy="1847489"/>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2A552DB-333A-3DBF-45DF-4C3C1705DE22}"/>
              </a:ext>
            </a:extLst>
          </p:cNvPr>
          <p:cNvGrpSpPr/>
          <p:nvPr/>
        </p:nvGrpSpPr>
        <p:grpSpPr>
          <a:xfrm>
            <a:off x="311700" y="2221847"/>
            <a:ext cx="6399066" cy="4002867"/>
            <a:chOff x="311700" y="2221847"/>
            <a:chExt cx="6399066" cy="4002867"/>
          </a:xfrm>
        </p:grpSpPr>
        <p:sp>
          <p:nvSpPr>
            <p:cNvPr id="9" name="TextBox 8">
              <a:extLst>
                <a:ext uri="{FF2B5EF4-FFF2-40B4-BE49-F238E27FC236}">
                  <a16:creationId xmlns:a16="http://schemas.microsoft.com/office/drawing/2014/main" id="{70C23106-86DF-7237-5A49-EDBFAD90595E}"/>
                </a:ext>
              </a:extLst>
            </p:cNvPr>
            <p:cNvSpPr txBox="1"/>
            <p:nvPr/>
          </p:nvSpPr>
          <p:spPr>
            <a:xfrm>
              <a:off x="311700" y="2221847"/>
              <a:ext cx="6399066" cy="4002867"/>
            </a:xfrm>
            <a:prstGeom prst="rect">
              <a:avLst/>
            </a:prstGeom>
            <a:solidFill>
              <a:schemeClr val="bg1">
                <a:lumMod val="95000"/>
                <a:alpha val="50000"/>
              </a:schemeClr>
            </a:solidFill>
          </p:spPr>
          <p:txBody>
            <a:bodyPr wrap="square" rtlCol="0">
              <a:spAutoFit/>
            </a:bodyPr>
            <a:lstStyle/>
            <a:p>
              <a:endParaRPr lang="en-US" dirty="0"/>
            </a:p>
          </p:txBody>
        </p:sp>
        <p:sp>
          <p:nvSpPr>
            <p:cNvPr id="7" name="TextBox 6">
              <a:extLst>
                <a:ext uri="{FF2B5EF4-FFF2-40B4-BE49-F238E27FC236}">
                  <a16:creationId xmlns:a16="http://schemas.microsoft.com/office/drawing/2014/main" id="{45348629-DE44-1CB5-D593-538FAD8DBCEC}"/>
                </a:ext>
              </a:extLst>
            </p:cNvPr>
            <p:cNvSpPr txBox="1"/>
            <p:nvPr/>
          </p:nvSpPr>
          <p:spPr>
            <a:xfrm>
              <a:off x="373692" y="2646199"/>
              <a:ext cx="6175436" cy="2554545"/>
            </a:xfrm>
            <a:prstGeom prst="rect">
              <a:avLst/>
            </a:prstGeom>
            <a:noFill/>
          </p:spPr>
          <p:txBody>
            <a:bodyPr wrap="square" rtlCol="0">
              <a:spAutoFit/>
            </a:bodyPr>
            <a:lstStyle/>
            <a:p>
              <a:r>
                <a:rPr lang="en-US" sz="2000" b="1" dirty="0">
                  <a:latin typeface="Avenir Book" panose="02000503020000020003" pitchFamily="2" charset="0"/>
                </a:rPr>
                <a:t>A unique experimental setup</a:t>
              </a:r>
            </a:p>
            <a:p>
              <a:endParaRPr lang="en-US" sz="2000" b="1" dirty="0">
                <a:latin typeface="Avenir Book" panose="02000503020000020003" pitchFamily="2" charset="0"/>
              </a:endParaRPr>
            </a:p>
            <a:p>
              <a:pPr marL="457200" indent="-457200">
                <a:buAutoNum type="arabicParenBoth"/>
              </a:pPr>
              <a:r>
                <a:rPr lang="en-US" sz="2000" b="1" dirty="0">
                  <a:latin typeface="Avenir Book" panose="02000503020000020003" pitchFamily="2" charset="0"/>
                </a:rPr>
                <a:t>Fully sequenced inbred Drosophila lines</a:t>
              </a:r>
            </a:p>
            <a:p>
              <a:pPr marL="457200" indent="-457200">
                <a:buAutoNum type="arabicParenBoth"/>
              </a:pPr>
              <a:r>
                <a:rPr lang="en-US" sz="2000" b="1" dirty="0">
                  <a:latin typeface="Avenir Book" panose="02000503020000020003" pitchFamily="2" charset="0"/>
                </a:rPr>
                <a:t>Large replicate populations</a:t>
              </a:r>
            </a:p>
            <a:p>
              <a:pPr marL="457200" indent="-457200">
                <a:buAutoNum type="arabicParenBoth"/>
              </a:pPr>
              <a:r>
                <a:rPr lang="en-US" sz="2000" b="1" dirty="0">
                  <a:latin typeface="Avenir Book" panose="02000503020000020003" pitchFamily="2" charset="0"/>
                </a:rPr>
                <a:t>Natural setting</a:t>
              </a:r>
            </a:p>
            <a:p>
              <a:pPr marL="457200" indent="-457200">
                <a:buAutoNum type="arabicParenBoth"/>
              </a:pPr>
              <a:r>
                <a:rPr lang="en-US" sz="2000" b="1" dirty="0">
                  <a:latin typeface="Avenir Book" panose="02000503020000020003" pitchFamily="2" charset="0"/>
                </a:rPr>
                <a:t>Controlled treatments</a:t>
              </a:r>
            </a:p>
            <a:p>
              <a:pPr marL="457200" indent="-457200">
                <a:buAutoNum type="arabicParenBoth"/>
              </a:pPr>
              <a:r>
                <a:rPr lang="en-US" sz="2000" b="1" dirty="0">
                  <a:latin typeface="Avenir Book" panose="02000503020000020003" pitchFamily="2" charset="0"/>
                </a:rPr>
                <a:t>No migration</a:t>
              </a:r>
            </a:p>
            <a:p>
              <a:endParaRPr lang="en-US" sz="2000" b="1" dirty="0"/>
            </a:p>
          </p:txBody>
        </p:sp>
      </p:grpSp>
    </p:spTree>
    <p:extLst>
      <p:ext uri="{BB962C8B-B14F-4D97-AF65-F5344CB8AC3E}">
        <p14:creationId xmlns:p14="http://schemas.microsoft.com/office/powerpoint/2010/main" val="4246993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141C3DF9-F7DA-3851-D58D-079D0B783A3D}"/>
              </a:ext>
            </a:extLst>
          </p:cNvPr>
          <p:cNvSpPr txBox="1">
            <a:spLocks/>
          </p:cNvSpPr>
          <p:nvPr/>
        </p:nvSpPr>
        <p:spPr>
          <a:xfrm>
            <a:off x="464101" y="586110"/>
            <a:ext cx="8520600" cy="76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120000"/>
              </a:lnSpc>
            </a:pPr>
            <a:r>
              <a:rPr lang="en-US" sz="2200" dirty="0">
                <a:latin typeface="Avenir Book" panose="02000503020000020003" pitchFamily="2" charset="0"/>
              </a:rPr>
              <a:t>Experimental design to track adaptive phenotypic and genomic evolution to seasonal selection in Drosophila</a:t>
            </a:r>
          </a:p>
        </p:txBody>
      </p:sp>
      <p:pic>
        <p:nvPicPr>
          <p:cNvPr id="7" name="Picture 6" descr="A diagram of a plant growth&#10;&#10;Description automatically generated with medium confidence">
            <a:extLst>
              <a:ext uri="{FF2B5EF4-FFF2-40B4-BE49-F238E27FC236}">
                <a16:creationId xmlns:a16="http://schemas.microsoft.com/office/drawing/2014/main" id="{F26F4774-7C28-3A13-F050-05427374D1E8}"/>
              </a:ext>
            </a:extLst>
          </p:cNvPr>
          <p:cNvPicPr>
            <a:picLocks noChangeAspect="1"/>
          </p:cNvPicPr>
          <p:nvPr/>
        </p:nvPicPr>
        <p:blipFill>
          <a:blip r:embed="rId3"/>
          <a:stretch>
            <a:fillRect/>
          </a:stretch>
        </p:blipFill>
        <p:spPr>
          <a:xfrm>
            <a:off x="889907" y="1784560"/>
            <a:ext cx="7364186" cy="4702648"/>
          </a:xfrm>
          <a:prstGeom prst="rect">
            <a:avLst/>
          </a:prstGeom>
        </p:spPr>
      </p:pic>
      <p:sp>
        <p:nvSpPr>
          <p:cNvPr id="8" name="TextBox 7">
            <a:extLst>
              <a:ext uri="{FF2B5EF4-FFF2-40B4-BE49-F238E27FC236}">
                <a16:creationId xmlns:a16="http://schemas.microsoft.com/office/drawing/2014/main" id="{828BA9FC-D477-2329-8B5D-581942434E94}"/>
              </a:ext>
            </a:extLst>
          </p:cNvPr>
          <p:cNvSpPr txBox="1"/>
          <p:nvPr/>
        </p:nvSpPr>
        <p:spPr>
          <a:xfrm>
            <a:off x="6708116" y="6487208"/>
            <a:ext cx="2276585" cy="271934"/>
          </a:xfrm>
          <a:prstGeom prst="rect">
            <a:avLst/>
          </a:prstGeom>
          <a:noFill/>
        </p:spPr>
        <p:txBody>
          <a:bodyPr wrap="none" rtlCol="0">
            <a:spAutoFit/>
          </a:bodyPr>
          <a:lstStyle/>
          <a:p>
            <a:r>
              <a:rPr lang="en-US" dirty="0">
                <a:latin typeface="Avenir Book" panose="02000503020000020003" pitchFamily="2" charset="0"/>
              </a:rPr>
              <a:t>Rudman, Greenblum et </a:t>
            </a:r>
            <a:r>
              <a:rPr lang="en-US" dirty="0" err="1">
                <a:latin typeface="Avenir Book" panose="02000503020000020003" pitchFamily="2" charset="0"/>
              </a:rPr>
              <a:t>el</a:t>
            </a:r>
            <a:r>
              <a:rPr lang="en-US" dirty="0">
                <a:latin typeface="Avenir Book" panose="02000503020000020003" pitchFamily="2" charset="0"/>
              </a:rPr>
              <a:t> 2022</a:t>
            </a:r>
          </a:p>
        </p:txBody>
      </p:sp>
    </p:spTree>
    <p:extLst>
      <p:ext uri="{BB962C8B-B14F-4D97-AF65-F5344CB8AC3E}">
        <p14:creationId xmlns:p14="http://schemas.microsoft.com/office/powerpoint/2010/main" val="3483895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141C3DF9-F7DA-3851-D58D-079D0B783A3D}"/>
              </a:ext>
            </a:extLst>
          </p:cNvPr>
          <p:cNvSpPr txBox="1">
            <a:spLocks/>
          </p:cNvSpPr>
          <p:nvPr/>
        </p:nvSpPr>
        <p:spPr>
          <a:xfrm>
            <a:off x="311700" y="679100"/>
            <a:ext cx="8520600" cy="76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nSpc>
                <a:spcPct val="120000"/>
              </a:lnSpc>
            </a:pPr>
            <a:r>
              <a:rPr lang="en-US" sz="2400" dirty="0">
                <a:latin typeface="Avenir Book" panose="02000503020000020003" pitchFamily="2" charset="0"/>
              </a:rPr>
              <a:t>Motivating questions of my research</a:t>
            </a:r>
          </a:p>
        </p:txBody>
      </p:sp>
      <p:sp>
        <p:nvSpPr>
          <p:cNvPr id="8" name="TextBox 7">
            <a:extLst>
              <a:ext uri="{FF2B5EF4-FFF2-40B4-BE49-F238E27FC236}">
                <a16:creationId xmlns:a16="http://schemas.microsoft.com/office/drawing/2014/main" id="{828BA9FC-D477-2329-8B5D-581942434E94}"/>
              </a:ext>
            </a:extLst>
          </p:cNvPr>
          <p:cNvSpPr txBox="1"/>
          <p:nvPr/>
        </p:nvSpPr>
        <p:spPr>
          <a:xfrm>
            <a:off x="6708116" y="6487208"/>
            <a:ext cx="2201244" cy="271934"/>
          </a:xfrm>
          <a:prstGeom prst="rect">
            <a:avLst/>
          </a:prstGeom>
          <a:noFill/>
        </p:spPr>
        <p:txBody>
          <a:bodyPr wrap="none" rtlCol="0">
            <a:spAutoFit/>
          </a:bodyPr>
          <a:lstStyle/>
          <a:p>
            <a:r>
              <a:rPr lang="en-US" dirty="0">
                <a:latin typeface="Avenir Book" panose="02000503020000020003" pitchFamily="2" charset="0"/>
              </a:rPr>
              <a:t>Karageorgi et al., unpublished</a:t>
            </a:r>
          </a:p>
        </p:txBody>
      </p:sp>
      <p:sp>
        <p:nvSpPr>
          <p:cNvPr id="2" name="Text Placeholder 5">
            <a:extLst>
              <a:ext uri="{FF2B5EF4-FFF2-40B4-BE49-F238E27FC236}">
                <a16:creationId xmlns:a16="http://schemas.microsoft.com/office/drawing/2014/main" id="{7F51AF13-4FB3-CDB8-7F3D-7AFEAB5BB594}"/>
              </a:ext>
            </a:extLst>
          </p:cNvPr>
          <p:cNvSpPr>
            <a:spLocks noGrp="1"/>
          </p:cNvSpPr>
          <p:nvPr>
            <p:ph type="body" idx="1"/>
          </p:nvPr>
        </p:nvSpPr>
        <p:spPr>
          <a:xfrm>
            <a:off x="311698" y="1915431"/>
            <a:ext cx="8520599" cy="2679031"/>
          </a:xfrm>
        </p:spPr>
        <p:txBody>
          <a:bodyPr>
            <a:normAutofit lnSpcReduction="10000"/>
          </a:bodyPr>
          <a:lstStyle/>
          <a:p>
            <a:pPr marL="209539" indent="0">
              <a:buNone/>
            </a:pPr>
            <a:endParaRPr lang="en-US" sz="2400" dirty="0">
              <a:solidFill>
                <a:schemeClr val="tx1"/>
              </a:solidFill>
              <a:latin typeface="Avenir Book" panose="02000503020000020003" pitchFamily="2" charset="0"/>
            </a:endParaRPr>
          </a:p>
          <a:p>
            <a:r>
              <a:rPr lang="en-US" sz="2400" dirty="0">
                <a:solidFill>
                  <a:schemeClr val="tx1"/>
                </a:solidFill>
                <a:latin typeface="Avenir Book" panose="02000503020000020003" pitchFamily="2" charset="0"/>
              </a:rPr>
              <a:t>Why are insecticide-resistant alleles at major effect loci maintained in natural populations?</a:t>
            </a:r>
          </a:p>
          <a:p>
            <a:pPr marL="209539" indent="0">
              <a:buNone/>
            </a:pPr>
            <a:endParaRPr lang="en-US" sz="2400" dirty="0">
              <a:solidFill>
                <a:schemeClr val="tx1"/>
              </a:solidFill>
              <a:latin typeface="Avenir Book" panose="02000503020000020003" pitchFamily="2" charset="0"/>
            </a:endParaRPr>
          </a:p>
          <a:p>
            <a:r>
              <a:rPr lang="en-US" sz="2400" dirty="0">
                <a:solidFill>
                  <a:schemeClr val="tx1"/>
                </a:solidFill>
                <a:latin typeface="Avenir Book" panose="02000503020000020003" pitchFamily="2" charset="0"/>
              </a:rPr>
              <a:t>How does insecticide selection interact with seasonal selection?</a:t>
            </a:r>
          </a:p>
        </p:txBody>
      </p:sp>
    </p:spTree>
    <p:extLst>
      <p:ext uri="{BB962C8B-B14F-4D97-AF65-F5344CB8AC3E}">
        <p14:creationId xmlns:p14="http://schemas.microsoft.com/office/powerpoint/2010/main" val="264577235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39942</TotalTime>
  <Words>2249</Words>
  <Application>Microsoft Macintosh PowerPoint</Application>
  <PresentationFormat>On-screen Show (4:3)</PresentationFormat>
  <Paragraphs>247</Paragraphs>
  <Slides>16</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Avenir Book</vt:lpstr>
      <vt:lpstr>Cambria</vt:lpstr>
      <vt:lpstr>Cambria Math</vt:lpstr>
      <vt:lpstr>Helvetica</vt:lpstr>
      <vt:lpstr>Slack-Lato</vt:lpstr>
      <vt:lpstr>Times</vt:lpstr>
      <vt:lpstr>Wingdings</vt:lpstr>
      <vt:lpstr>Simple Light</vt:lpstr>
      <vt:lpstr>BIOS247: Experimental evolution and whole genome sequencing: From flies to yeast</vt:lpstr>
      <vt:lpstr>Domestication: Oldest experimental evolution in human history </vt:lpstr>
      <vt:lpstr>Experimental evolution: Grow, Select, Repeat</vt:lpstr>
      <vt:lpstr>Examples of experimentally evolved phenotypic changes</vt:lpstr>
      <vt:lpstr>Comparison of study systems for experimental evolution</vt:lpstr>
      <vt:lpstr>Questions that can be addressed with  experimental evolution</vt:lpstr>
      <vt:lpstr>Combine experimental evolution with pooled sequencing in field mesocosms to track adaptive phenotypic and genomic evolution in Drosophila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Adaptive tracking in response to seasonal insecticide pressure in Drosophila </dc:title>
  <cp:lastModifiedBy>Marianthi Karageorgi</cp:lastModifiedBy>
  <cp:revision>290</cp:revision>
  <dcterms:modified xsi:type="dcterms:W3CDTF">2024-07-30T04:28:47Z</dcterms:modified>
</cp:coreProperties>
</file>